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61" r:id="rId4"/>
    <p:sldId id="264" r:id="rId5"/>
    <p:sldId id="262" r:id="rId6"/>
    <p:sldId id="265"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57" r:id="rId22"/>
    <p:sldId id="259"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52D0A-58B1-4D0D-A18A-E9E18EB11F67}">
          <p14:sldIdLst>
            <p14:sldId id="256"/>
            <p14:sldId id="260"/>
            <p14:sldId id="261"/>
            <p14:sldId id="264"/>
            <p14:sldId id="262"/>
            <p14:sldId id="265"/>
            <p14:sldId id="263"/>
            <p14:sldId id="266"/>
            <p14:sldId id="267"/>
            <p14:sldId id="268"/>
            <p14:sldId id="269"/>
            <p14:sldId id="270"/>
            <p14:sldId id="271"/>
            <p14:sldId id="272"/>
            <p14:sldId id="273"/>
            <p14:sldId id="274"/>
            <p14:sldId id="275"/>
            <p14:sldId id="276"/>
            <p14:sldId id="277"/>
            <p14:sldId id="278"/>
            <p14:sldId id="257"/>
            <p14:sldId id="259"/>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90" y="-2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AC4DFA-3408-4F24-8B43-05E932047264}" type="datetimeFigureOut">
              <a:rPr lang="en-US" smtClean="0"/>
              <a:t>8/22/2013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AC4DFA-3408-4F24-8B43-05E932047264}" type="datetimeFigureOut">
              <a:rPr lang="en-US" smtClean="0"/>
              <a:t>8/22/2013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AC4DFA-3408-4F24-8B43-05E932047264}" type="datetimeFigureOut">
              <a:rPr lang="en-US" smtClean="0"/>
              <a:t>8/22/2013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AC4DFA-3408-4F24-8B43-05E932047264}" type="datetimeFigureOut">
              <a:rPr lang="en-US" smtClean="0"/>
              <a:t>8/22/2013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AC4DFA-3408-4F24-8B43-05E932047264}" type="datetimeFigureOut">
              <a:rPr lang="en-US" smtClean="0"/>
              <a:t>8/22/2013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AC4DFA-3408-4F24-8B43-05E932047264}" type="datetimeFigureOut">
              <a:rPr lang="en-US" smtClean="0"/>
              <a:t>8/22/2013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AC4DFA-3408-4F24-8B43-05E932047264}" type="datetimeFigureOut">
              <a:rPr lang="en-US" smtClean="0"/>
              <a:t>8/22/2013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AC4DFA-3408-4F24-8B43-05E932047264}" type="datetimeFigureOut">
              <a:rPr lang="en-US" smtClean="0"/>
              <a:t>8/22/2013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C4DFA-3408-4F24-8B43-05E932047264}" type="datetimeFigureOut">
              <a:rPr lang="en-US" smtClean="0"/>
              <a:t>8/22/2013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FEAEF8-14DF-48F6-BF5A-90E4FBEC0D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AC4DFA-3408-4F24-8B43-05E932047264}" type="datetimeFigureOut">
              <a:rPr lang="en-US" smtClean="0"/>
              <a:t>8/22/2013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EAEF8-14DF-48F6-BF5A-90E4FBEC0D95}"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AC4DFA-3408-4F24-8B43-05E932047264}" type="datetimeFigureOut">
              <a:rPr lang="en-US" smtClean="0"/>
              <a:t>8/22/2013</a:t>
            </a:fld>
            <a:endParaRPr lang="en-US"/>
          </a:p>
        </p:txBody>
      </p:sp>
      <p:sp>
        <p:nvSpPr>
          <p:cNvPr id="9" name="Slide Number Placeholder 8"/>
          <p:cNvSpPr>
            <a:spLocks noGrp="1"/>
          </p:cNvSpPr>
          <p:nvPr>
            <p:ph type="sldNum" sz="quarter" idx="11"/>
          </p:nvPr>
        </p:nvSpPr>
        <p:spPr/>
        <p:txBody>
          <a:bodyPr/>
          <a:lstStyle/>
          <a:p>
            <a:fld id="{55FEAEF8-14DF-48F6-BF5A-90E4FBEC0D95}"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5FEAEF8-14DF-48F6-BF5A-90E4FBEC0D95}"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91AC4DFA-3408-4F24-8B43-05E932047264}" type="datetimeFigureOut">
              <a:rPr lang="en-US" smtClean="0"/>
              <a:t>8/22/2013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3657600"/>
          </a:xfrm>
        </p:spPr>
        <p:txBody>
          <a:bodyPr/>
          <a:lstStyle/>
          <a:p>
            <a:r>
              <a:rPr lang="en-US" sz="5400" dirty="0" smtClean="0"/>
              <a:t>Trans-</a:t>
            </a:r>
            <a:r>
              <a:rPr lang="en-US" sz="5400" dirty="0" err="1"/>
              <a:t>S</a:t>
            </a:r>
            <a:r>
              <a:rPr lang="en-US" sz="5400" dirty="0" err="1" smtClean="0"/>
              <a:t>ialidase’s</a:t>
            </a:r>
            <a:r>
              <a:rPr lang="en-US" sz="5400" dirty="0" smtClean="0"/>
              <a:t> </a:t>
            </a:r>
            <a:r>
              <a:rPr lang="en-US" sz="5400" dirty="0" smtClean="0"/>
              <a:t>Role in Chronic Chagas Disease, and it’s Potential for Infection </a:t>
            </a:r>
            <a:r>
              <a:rPr lang="en-US" sz="5400" dirty="0"/>
              <a:t>I</a:t>
            </a:r>
            <a:r>
              <a:rPr lang="en-US" sz="5400" dirty="0" smtClean="0"/>
              <a:t>nhibition </a:t>
            </a:r>
            <a:r>
              <a:rPr lang="en-US" sz="5400" dirty="0" smtClean="0"/>
              <a:t>by Employing </a:t>
            </a:r>
            <a:r>
              <a:rPr lang="en-US" sz="5400" dirty="0" smtClean="0"/>
              <a:t>Natural Products </a:t>
            </a:r>
            <a:endParaRPr lang="en-US" sz="5400" dirty="0"/>
          </a:p>
        </p:txBody>
      </p:sp>
      <p:sp>
        <p:nvSpPr>
          <p:cNvPr id="3" name="Subtitle 2"/>
          <p:cNvSpPr>
            <a:spLocks noGrp="1"/>
          </p:cNvSpPr>
          <p:nvPr>
            <p:ph type="subTitle" idx="1"/>
          </p:nvPr>
        </p:nvSpPr>
        <p:spPr>
          <a:xfrm>
            <a:off x="685800" y="5638800"/>
            <a:ext cx="6461760" cy="1066800"/>
          </a:xfrm>
        </p:spPr>
        <p:txBody>
          <a:bodyPr>
            <a:normAutofit fontScale="92500" lnSpcReduction="10000"/>
          </a:bodyPr>
          <a:lstStyle/>
          <a:p>
            <a:r>
              <a:rPr lang="en-US" dirty="0" smtClean="0"/>
              <a:t>National Taiwan University</a:t>
            </a:r>
          </a:p>
          <a:p>
            <a:r>
              <a:rPr lang="en-US" dirty="0" smtClean="0"/>
              <a:t>Hanne Inez Wolff</a:t>
            </a:r>
          </a:p>
          <a:p>
            <a:r>
              <a:rPr lang="en-US" dirty="0" smtClean="0"/>
              <a:t>Aug. 21st, 2013</a:t>
            </a:r>
            <a:endParaRPr lang="en-US" dirty="0"/>
          </a:p>
        </p:txBody>
      </p:sp>
    </p:spTree>
    <p:extLst>
      <p:ext uri="{BB962C8B-B14F-4D97-AF65-F5344CB8AC3E}">
        <p14:creationId xmlns:p14="http://schemas.microsoft.com/office/powerpoint/2010/main" val="2770965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7620000" cy="1143000"/>
          </a:xfrm>
        </p:spPr>
        <p:txBody>
          <a:bodyPr/>
          <a:lstStyle/>
          <a:p>
            <a:r>
              <a:rPr lang="en-US" dirty="0" smtClean="0"/>
              <a:t>Results – 1MS9</a:t>
            </a:r>
            <a:endParaRPr lang="en-US" dirty="0"/>
          </a:p>
        </p:txBody>
      </p:sp>
      <p:sp>
        <p:nvSpPr>
          <p:cNvPr id="5" name="Content Placeholder 2"/>
          <p:cNvSpPr>
            <a:spLocks noGrp="1"/>
          </p:cNvSpPr>
          <p:nvPr>
            <p:ph idx="1"/>
          </p:nvPr>
        </p:nvSpPr>
        <p:spPr>
          <a:xfrm>
            <a:off x="457200" y="1600200"/>
            <a:ext cx="7620000" cy="4800600"/>
          </a:xfrm>
        </p:spPr>
        <p:txBody>
          <a:bodyPr>
            <a:normAutofit fontScale="92500" lnSpcReduction="20000"/>
          </a:bodyPr>
          <a:lstStyle/>
          <a:p>
            <a:r>
              <a:rPr lang="en-US" dirty="0" smtClean="0"/>
              <a:t>The best structures were used for docking:</a:t>
            </a:r>
          </a:p>
          <a:p>
            <a:r>
              <a:rPr lang="en-US" dirty="0" smtClean="0"/>
              <a:t>Top Ranking binding energies, </a:t>
            </a:r>
            <a:r>
              <a:rPr lang="en-US" dirty="0" smtClean="0"/>
              <a:t>1MS9:</a:t>
            </a:r>
            <a:endParaRPr lang="en-US" dirty="0" smtClean="0"/>
          </a:p>
          <a:p>
            <a:r>
              <a:rPr lang="en-US" dirty="0" smtClean="0"/>
              <a:t>-----------------------------------------------------------------------------------------</a:t>
            </a:r>
            <a:endParaRPr lang="en-US" dirty="0"/>
          </a:p>
          <a:p>
            <a:r>
              <a:rPr lang="en-US" dirty="0"/>
              <a:t>Rank	   File Name			</a:t>
            </a:r>
            <a:r>
              <a:rPr lang="en-US" dirty="0" smtClean="0"/>
              <a:t>Binding Affinity kcal/</a:t>
            </a:r>
            <a:r>
              <a:rPr lang="en-US" dirty="0" err="1" smtClean="0"/>
              <a:t>mol</a:t>
            </a:r>
            <a:endParaRPr lang="en-US" dirty="0"/>
          </a:p>
          <a:p>
            <a:r>
              <a:rPr lang="en-US" dirty="0" smtClean="0"/>
              <a:t>-----------------------------------------------------------------------------------------</a:t>
            </a:r>
          </a:p>
          <a:p>
            <a:r>
              <a:rPr lang="en-US" dirty="0" smtClean="0"/>
              <a:t>1          TPD.91185766573_out.pdbqt               	-14.4</a:t>
            </a:r>
          </a:p>
          <a:p>
            <a:r>
              <a:rPr lang="en-US" dirty="0" smtClean="0"/>
              <a:t>2          TPD.281010096476_out.pdbqt              	-13.8</a:t>
            </a:r>
          </a:p>
          <a:p>
            <a:r>
              <a:rPr lang="en-US" dirty="0" smtClean="0"/>
              <a:t>3          TPD.71184833541_out.pdbqt               	-12.7</a:t>
            </a:r>
          </a:p>
          <a:p>
            <a:r>
              <a:rPr lang="en-US" dirty="0" smtClean="0"/>
              <a:t>4          TPD.281011409415_out.pdbqt              	-12.4</a:t>
            </a:r>
          </a:p>
          <a:p>
            <a:r>
              <a:rPr lang="en-US" dirty="0" smtClean="0"/>
              <a:t>5          TPD.281011409716_out.pdbqt              	-12.4</a:t>
            </a:r>
          </a:p>
          <a:p>
            <a:r>
              <a:rPr lang="en-US" dirty="0" smtClean="0"/>
              <a:t>6          TPD.71184834376_out.pdbqt               	-12.3</a:t>
            </a:r>
          </a:p>
          <a:p>
            <a:r>
              <a:rPr lang="en-US" dirty="0" smtClean="0"/>
              <a:t>7          TPD.91186211040_out.pdbqt               	-11.7</a:t>
            </a:r>
          </a:p>
          <a:p>
            <a:r>
              <a:rPr lang="en-US" dirty="0" smtClean="0"/>
              <a:t>8          TPD.281011297903_out.pdbqt              	-11.6</a:t>
            </a:r>
          </a:p>
          <a:p>
            <a:r>
              <a:rPr lang="en-US" dirty="0" smtClean="0"/>
              <a:t>9          TPD.281011398209_out.pdbqt              	-11.6</a:t>
            </a:r>
          </a:p>
          <a:p>
            <a:r>
              <a:rPr lang="en-US" dirty="0" smtClean="0"/>
              <a:t>10        TPD.281011399613_out.pdbqt              	-11.6</a:t>
            </a:r>
            <a:endParaRPr lang="en-US" dirty="0"/>
          </a:p>
        </p:txBody>
      </p:sp>
    </p:spTree>
    <p:extLst>
      <p:ext uri="{BB962C8B-B14F-4D97-AF65-F5344CB8AC3E}">
        <p14:creationId xmlns:p14="http://schemas.microsoft.com/office/powerpoint/2010/main" val="4112872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Results</a:t>
            </a:r>
            <a:endParaRPr lang="en-US" dirty="0"/>
          </a:p>
        </p:txBody>
      </p:sp>
      <p:sp>
        <p:nvSpPr>
          <p:cNvPr id="3" name="Content Placeholder 2"/>
          <p:cNvSpPr>
            <a:spLocks noGrp="1"/>
          </p:cNvSpPr>
          <p:nvPr>
            <p:ph idx="1"/>
          </p:nvPr>
        </p:nvSpPr>
        <p:spPr/>
        <p:txBody>
          <a:bodyPr>
            <a:normAutofit/>
          </a:bodyPr>
          <a:lstStyle/>
          <a:p>
            <a:r>
              <a:rPr lang="en-US" sz="2800" dirty="0" smtClean="0"/>
              <a:t>Consistently these three compounds are ranked top three across the different trans-</a:t>
            </a:r>
            <a:r>
              <a:rPr lang="en-US" sz="2800" dirty="0" err="1" smtClean="0"/>
              <a:t>sialidase</a:t>
            </a:r>
            <a:r>
              <a:rPr lang="en-US" sz="2800" dirty="0" smtClean="0"/>
              <a:t> </a:t>
            </a:r>
            <a:r>
              <a:rPr lang="en-US" sz="2800" dirty="0" err="1" smtClean="0"/>
              <a:t>pdb</a:t>
            </a:r>
            <a:r>
              <a:rPr lang="en-US" sz="2800" dirty="0" smtClean="0"/>
              <a:t> files:</a:t>
            </a:r>
          </a:p>
          <a:p>
            <a:pPr lvl="1"/>
            <a:r>
              <a:rPr lang="en-US" sz="2800" b="1" dirty="0" err="1"/>
              <a:t>dihalenaquinolide</a:t>
            </a:r>
            <a:r>
              <a:rPr lang="en-US" sz="2800" b="1" dirty="0"/>
              <a:t> A (CSN: </a:t>
            </a:r>
            <a:r>
              <a:rPr lang="en-US" sz="2800" b="1" dirty="0" smtClean="0"/>
              <a:t>71184833541)</a:t>
            </a:r>
          </a:p>
          <a:p>
            <a:pPr lvl="1"/>
            <a:r>
              <a:rPr lang="en-US" sz="2800" b="1" dirty="0"/>
              <a:t>(+)-</a:t>
            </a:r>
            <a:r>
              <a:rPr lang="en-US" sz="2800" b="1" dirty="0" err="1" smtClean="0"/>
              <a:t>Ovigeridimerin</a:t>
            </a:r>
            <a:r>
              <a:rPr lang="en-US" sz="2800" b="1" dirty="0"/>
              <a:t> (CSN: </a:t>
            </a:r>
            <a:r>
              <a:rPr lang="en-US" sz="2800" b="1" dirty="0" smtClean="0"/>
              <a:t>91185766573)</a:t>
            </a:r>
          </a:p>
          <a:p>
            <a:pPr lvl="1"/>
            <a:r>
              <a:rPr lang="en-US" sz="2800" b="1" dirty="0" err="1" smtClean="0"/>
              <a:t>Bisisodiospyrin</a:t>
            </a:r>
            <a:r>
              <a:rPr lang="en-US" sz="2800" b="1" dirty="0"/>
              <a:t> (CSN: </a:t>
            </a:r>
            <a:r>
              <a:rPr lang="en-US" sz="2800" b="1" dirty="0" smtClean="0"/>
              <a:t>281010096476)</a:t>
            </a:r>
            <a:endParaRPr lang="en-US" sz="2800" b="1" dirty="0"/>
          </a:p>
        </p:txBody>
      </p:sp>
    </p:spTree>
    <p:extLst>
      <p:ext uri="{BB962C8B-B14F-4D97-AF65-F5344CB8AC3E}">
        <p14:creationId xmlns:p14="http://schemas.microsoft.com/office/powerpoint/2010/main" val="2687499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CAconnects\Desktop\Rank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810000"/>
            <a:ext cx="2419350"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800" b="1" dirty="0" err="1" smtClean="0"/>
              <a:t>Dihalenaquinolide</a:t>
            </a:r>
            <a:r>
              <a:rPr lang="en-US" sz="4800" b="1" dirty="0" smtClean="0"/>
              <a:t> </a:t>
            </a:r>
            <a:r>
              <a:rPr lang="en-US" sz="4800" b="1" dirty="0"/>
              <a:t>A</a:t>
            </a:r>
            <a:endParaRPr lang="en-US" dirty="0"/>
          </a:p>
        </p:txBody>
      </p:sp>
      <p:sp>
        <p:nvSpPr>
          <p:cNvPr id="3" name="Content Placeholder 2"/>
          <p:cNvSpPr>
            <a:spLocks noGrp="1"/>
          </p:cNvSpPr>
          <p:nvPr>
            <p:ph idx="1"/>
          </p:nvPr>
        </p:nvSpPr>
        <p:spPr/>
        <p:txBody>
          <a:bodyPr/>
          <a:lstStyle/>
          <a:p>
            <a:r>
              <a:rPr lang="en-US" dirty="0" smtClean="0"/>
              <a:t>Catalogue number for Taiwanese Pharmaceutical Database, CSN: </a:t>
            </a:r>
            <a:r>
              <a:rPr lang="en-US" sz="2400" b="1" dirty="0" smtClean="0"/>
              <a:t>71184833541</a:t>
            </a:r>
          </a:p>
          <a:p>
            <a:r>
              <a:rPr lang="en-US" dirty="0" err="1" smtClean="0"/>
              <a:t>Vina</a:t>
            </a:r>
            <a:r>
              <a:rPr lang="en-US" dirty="0" smtClean="0"/>
              <a:t> docking result: -13.6 kcal/</a:t>
            </a:r>
            <a:r>
              <a:rPr lang="en-US" dirty="0" err="1" smtClean="0"/>
              <a:t>mol</a:t>
            </a:r>
            <a:endParaRPr lang="en-US" dirty="0" smtClean="0"/>
          </a:p>
          <a:p>
            <a:r>
              <a:rPr lang="en-US" dirty="0" err="1" smtClean="0"/>
              <a:t>AutoDock</a:t>
            </a:r>
            <a:r>
              <a:rPr lang="en-US" dirty="0" smtClean="0"/>
              <a:t> 4.0 docking result: -15.23 kcal/</a:t>
            </a:r>
            <a:r>
              <a:rPr lang="en-US" dirty="0" err="1" smtClean="0"/>
              <a:t>mol</a:t>
            </a:r>
            <a:endParaRPr lang="en-US" dirty="0" smtClean="0"/>
          </a:p>
          <a:p>
            <a:r>
              <a:rPr lang="en-US" dirty="0" smtClean="0"/>
              <a:t>Agreement between </a:t>
            </a:r>
            <a:r>
              <a:rPr lang="en-US" dirty="0" err="1" smtClean="0"/>
              <a:t>Vina</a:t>
            </a:r>
            <a:r>
              <a:rPr lang="en-US" dirty="0" smtClean="0"/>
              <a:t> and </a:t>
            </a:r>
            <a:r>
              <a:rPr lang="en-US" dirty="0" err="1" smtClean="0"/>
              <a:t>AutoDock</a:t>
            </a:r>
            <a:r>
              <a:rPr lang="en-US" dirty="0" smtClean="0"/>
              <a:t> 4.0 alignment</a:t>
            </a:r>
            <a:endParaRPr lang="en-US" dirty="0"/>
          </a:p>
        </p:txBody>
      </p:sp>
    </p:spTree>
    <p:extLst>
      <p:ext uri="{BB962C8B-B14F-4D97-AF65-F5344CB8AC3E}">
        <p14:creationId xmlns:p14="http://schemas.microsoft.com/office/powerpoint/2010/main" val="80320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CAconnects\Desktop\TopRank\Rank1 - 71184833541\AD4Results\GridBox\overlapVina(y)AD4(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7548563" cy="56614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533400"/>
            <a:ext cx="2214563" cy="646331"/>
          </a:xfrm>
          <a:prstGeom prst="rect">
            <a:avLst/>
          </a:prstGeom>
          <a:noFill/>
        </p:spPr>
        <p:txBody>
          <a:bodyPr wrap="square" rtlCol="0">
            <a:spAutoFit/>
          </a:bodyPr>
          <a:lstStyle/>
          <a:p>
            <a:r>
              <a:rPr lang="en-US" dirty="0" err="1" smtClean="0">
                <a:solidFill>
                  <a:schemeClr val="bg1"/>
                </a:solidFill>
              </a:rPr>
              <a:t>Vina</a:t>
            </a:r>
            <a:r>
              <a:rPr lang="en-US" dirty="0" smtClean="0">
                <a:solidFill>
                  <a:schemeClr val="bg1"/>
                </a:solidFill>
              </a:rPr>
              <a:t> (Yellow)</a:t>
            </a:r>
          </a:p>
          <a:p>
            <a:r>
              <a:rPr lang="en-US" dirty="0" err="1" smtClean="0">
                <a:solidFill>
                  <a:schemeClr val="bg1"/>
                </a:solidFill>
              </a:rPr>
              <a:t>AutoDock</a:t>
            </a:r>
            <a:r>
              <a:rPr lang="en-US" dirty="0" smtClean="0">
                <a:solidFill>
                  <a:schemeClr val="bg1"/>
                </a:solidFill>
              </a:rPr>
              <a:t> 4.0 (Red)</a:t>
            </a:r>
            <a:endParaRPr lang="en-US" dirty="0">
              <a:solidFill>
                <a:schemeClr val="bg1"/>
              </a:solidFill>
            </a:endParaRPr>
          </a:p>
        </p:txBody>
      </p:sp>
    </p:spTree>
    <p:extLst>
      <p:ext uri="{BB962C8B-B14F-4D97-AF65-F5344CB8AC3E}">
        <p14:creationId xmlns:p14="http://schemas.microsoft.com/office/powerpoint/2010/main" val="2797686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CAconnects\Desktop\TopRank\Rank1 - 71184833541\AD4Results\GridBox\overlapVina(y)AD4(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12" y="609600"/>
            <a:ext cx="7848600" cy="5886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0" y="623919"/>
            <a:ext cx="2214563" cy="646331"/>
          </a:xfrm>
          <a:prstGeom prst="rect">
            <a:avLst/>
          </a:prstGeom>
          <a:solidFill>
            <a:schemeClr val="bg1"/>
          </a:solidFill>
          <a:ln>
            <a:noFill/>
          </a:ln>
        </p:spPr>
        <p:txBody>
          <a:bodyPr wrap="square" rtlCol="0">
            <a:spAutoFit/>
          </a:bodyPr>
          <a:lstStyle/>
          <a:p>
            <a:r>
              <a:rPr lang="en-US" dirty="0" err="1" smtClean="0">
                <a:solidFill>
                  <a:sysClr val="windowText" lastClr="000000"/>
                </a:solidFill>
              </a:rPr>
              <a:t>Vina</a:t>
            </a:r>
            <a:r>
              <a:rPr lang="en-US" dirty="0" smtClean="0">
                <a:solidFill>
                  <a:sysClr val="windowText" lastClr="000000"/>
                </a:solidFill>
              </a:rPr>
              <a:t> (Yellow)</a:t>
            </a:r>
          </a:p>
          <a:p>
            <a:r>
              <a:rPr lang="en-US" dirty="0" err="1" smtClean="0">
                <a:solidFill>
                  <a:sysClr val="windowText" lastClr="000000"/>
                </a:solidFill>
              </a:rPr>
              <a:t>AutoDock</a:t>
            </a:r>
            <a:r>
              <a:rPr lang="en-US" dirty="0" smtClean="0">
                <a:solidFill>
                  <a:sysClr val="windowText" lastClr="000000"/>
                </a:solidFill>
              </a:rPr>
              <a:t> 4.0 (Red)</a:t>
            </a:r>
            <a:endParaRPr lang="en-US" dirty="0">
              <a:solidFill>
                <a:sysClr val="windowText" lastClr="000000"/>
              </a:solidFill>
            </a:endParaRPr>
          </a:p>
        </p:txBody>
      </p:sp>
    </p:spTree>
    <p:extLst>
      <p:ext uri="{BB962C8B-B14F-4D97-AF65-F5344CB8AC3E}">
        <p14:creationId xmlns:p14="http://schemas.microsoft.com/office/powerpoint/2010/main" val="3673371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t>(+)-</a:t>
            </a:r>
            <a:r>
              <a:rPr lang="en-US" sz="4800" b="1" dirty="0" err="1"/>
              <a:t>Ovigeridimerin</a:t>
            </a:r>
            <a:endParaRPr lang="en-US" dirty="0"/>
          </a:p>
        </p:txBody>
      </p:sp>
      <p:sp>
        <p:nvSpPr>
          <p:cNvPr id="3" name="Content Placeholder 2"/>
          <p:cNvSpPr>
            <a:spLocks noGrp="1"/>
          </p:cNvSpPr>
          <p:nvPr>
            <p:ph idx="1"/>
          </p:nvPr>
        </p:nvSpPr>
        <p:spPr/>
        <p:txBody>
          <a:bodyPr/>
          <a:lstStyle/>
          <a:p>
            <a:r>
              <a:rPr lang="en-US" dirty="0" smtClean="0"/>
              <a:t>Catalogue number for Taiwanese Pharmaceutical Database, CSN: </a:t>
            </a:r>
            <a:r>
              <a:rPr lang="en-US" sz="2400" b="1" dirty="0" smtClean="0"/>
              <a:t>91185766573</a:t>
            </a:r>
            <a:endParaRPr lang="en-US" sz="2400" dirty="0" smtClean="0"/>
          </a:p>
          <a:p>
            <a:r>
              <a:rPr lang="en-US" dirty="0" err="1" smtClean="0"/>
              <a:t>Vina</a:t>
            </a:r>
            <a:r>
              <a:rPr lang="en-US" dirty="0" smtClean="0"/>
              <a:t> docking result: -12.6 kcal/</a:t>
            </a:r>
            <a:r>
              <a:rPr lang="en-US" dirty="0" err="1" smtClean="0"/>
              <a:t>mol</a:t>
            </a:r>
            <a:endParaRPr lang="en-US" dirty="0" smtClean="0"/>
          </a:p>
          <a:p>
            <a:r>
              <a:rPr lang="en-US" dirty="0" err="1" smtClean="0"/>
              <a:t>AutoDock</a:t>
            </a:r>
            <a:r>
              <a:rPr lang="en-US" dirty="0" smtClean="0"/>
              <a:t> 4.0 docking result: -13.5 kcal/</a:t>
            </a:r>
            <a:r>
              <a:rPr lang="en-US" dirty="0" err="1" smtClean="0"/>
              <a:t>mol</a:t>
            </a:r>
            <a:endParaRPr lang="en-US" dirty="0" smtClean="0"/>
          </a:p>
          <a:p>
            <a:endParaRPr lang="en-US" dirty="0"/>
          </a:p>
        </p:txBody>
      </p:sp>
      <p:pic>
        <p:nvPicPr>
          <p:cNvPr id="4098" name="Picture 2" descr="C:\Users\CAconnects\Desktop\rank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27612"/>
            <a:ext cx="4867072"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508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CAconnects\Desktop\TopRank\Rank2 - 91185766573\Vina(y)AD4(r)Compa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7560733" cy="5670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0" y="533400"/>
            <a:ext cx="2214563" cy="646331"/>
          </a:xfrm>
          <a:prstGeom prst="rect">
            <a:avLst/>
          </a:prstGeom>
          <a:solidFill>
            <a:schemeClr val="bg1"/>
          </a:solidFill>
          <a:ln>
            <a:noFill/>
          </a:ln>
        </p:spPr>
        <p:txBody>
          <a:bodyPr wrap="square" rtlCol="0">
            <a:spAutoFit/>
          </a:bodyPr>
          <a:lstStyle/>
          <a:p>
            <a:r>
              <a:rPr lang="en-US" dirty="0" err="1" smtClean="0">
                <a:solidFill>
                  <a:sysClr val="windowText" lastClr="000000"/>
                </a:solidFill>
              </a:rPr>
              <a:t>Vina</a:t>
            </a:r>
            <a:r>
              <a:rPr lang="en-US" dirty="0" smtClean="0">
                <a:solidFill>
                  <a:sysClr val="windowText" lastClr="000000"/>
                </a:solidFill>
              </a:rPr>
              <a:t> (Yellow)</a:t>
            </a:r>
          </a:p>
          <a:p>
            <a:r>
              <a:rPr lang="en-US" dirty="0" err="1" smtClean="0">
                <a:solidFill>
                  <a:sysClr val="windowText" lastClr="000000"/>
                </a:solidFill>
              </a:rPr>
              <a:t>AutoDock</a:t>
            </a:r>
            <a:r>
              <a:rPr lang="en-US" dirty="0" smtClean="0">
                <a:solidFill>
                  <a:sysClr val="windowText" lastClr="000000"/>
                </a:solidFill>
              </a:rPr>
              <a:t> 4.0 (Red)</a:t>
            </a:r>
            <a:endParaRPr lang="en-US" dirty="0">
              <a:solidFill>
                <a:sysClr val="windowText" lastClr="000000"/>
              </a:solidFill>
            </a:endParaRPr>
          </a:p>
        </p:txBody>
      </p:sp>
    </p:spTree>
    <p:extLst>
      <p:ext uri="{BB962C8B-B14F-4D97-AF65-F5344CB8AC3E}">
        <p14:creationId xmlns:p14="http://schemas.microsoft.com/office/powerpoint/2010/main" val="1131945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CAconnects\Desktop\TopRank\Rank2 - 91185766573\Vina(y)AD4(r)Comparis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88" y="457200"/>
            <a:ext cx="7823198" cy="5867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5999" y="457200"/>
            <a:ext cx="2214563" cy="646331"/>
          </a:xfrm>
          <a:prstGeom prst="rect">
            <a:avLst/>
          </a:prstGeom>
          <a:solidFill>
            <a:schemeClr val="bg1"/>
          </a:solidFill>
          <a:ln>
            <a:noFill/>
          </a:ln>
        </p:spPr>
        <p:txBody>
          <a:bodyPr wrap="square" rtlCol="0">
            <a:spAutoFit/>
          </a:bodyPr>
          <a:lstStyle/>
          <a:p>
            <a:r>
              <a:rPr lang="en-US" dirty="0" err="1" smtClean="0">
                <a:solidFill>
                  <a:sysClr val="windowText" lastClr="000000"/>
                </a:solidFill>
              </a:rPr>
              <a:t>Vina</a:t>
            </a:r>
            <a:r>
              <a:rPr lang="en-US" dirty="0" smtClean="0">
                <a:solidFill>
                  <a:sysClr val="windowText" lastClr="000000"/>
                </a:solidFill>
              </a:rPr>
              <a:t> (Yellow)</a:t>
            </a:r>
          </a:p>
          <a:p>
            <a:r>
              <a:rPr lang="en-US" dirty="0" err="1" smtClean="0">
                <a:solidFill>
                  <a:sysClr val="windowText" lastClr="000000"/>
                </a:solidFill>
              </a:rPr>
              <a:t>AutoDock</a:t>
            </a:r>
            <a:r>
              <a:rPr lang="en-US" dirty="0" smtClean="0">
                <a:solidFill>
                  <a:sysClr val="windowText" lastClr="000000"/>
                </a:solidFill>
              </a:rPr>
              <a:t> 4.0 (Red)</a:t>
            </a:r>
            <a:endParaRPr lang="en-US" dirty="0">
              <a:solidFill>
                <a:sysClr val="windowText" lastClr="000000"/>
              </a:solidFill>
            </a:endParaRPr>
          </a:p>
        </p:txBody>
      </p:sp>
    </p:spTree>
    <p:extLst>
      <p:ext uri="{BB962C8B-B14F-4D97-AF65-F5344CB8AC3E}">
        <p14:creationId xmlns:p14="http://schemas.microsoft.com/office/powerpoint/2010/main" val="4000795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err="1"/>
              <a:t>Bisisodiospyrin</a:t>
            </a:r>
            <a:endParaRPr lang="en-US" dirty="0"/>
          </a:p>
        </p:txBody>
      </p:sp>
      <p:sp>
        <p:nvSpPr>
          <p:cNvPr id="3" name="Content Placeholder 2"/>
          <p:cNvSpPr>
            <a:spLocks noGrp="1"/>
          </p:cNvSpPr>
          <p:nvPr>
            <p:ph idx="1"/>
          </p:nvPr>
        </p:nvSpPr>
        <p:spPr/>
        <p:txBody>
          <a:bodyPr/>
          <a:lstStyle/>
          <a:p>
            <a:r>
              <a:rPr lang="en-US" dirty="0" smtClean="0"/>
              <a:t>Catalogue number for Taiwanese Pharmaceutical Database, CSN: </a:t>
            </a:r>
            <a:r>
              <a:rPr lang="en-US" sz="2400" b="1" dirty="0"/>
              <a:t>281010096476</a:t>
            </a:r>
            <a:endParaRPr lang="en-US" sz="2400" dirty="0" smtClean="0"/>
          </a:p>
          <a:p>
            <a:r>
              <a:rPr lang="en-US" dirty="0" err="1" smtClean="0"/>
              <a:t>Vina</a:t>
            </a:r>
            <a:r>
              <a:rPr lang="en-US" dirty="0" smtClean="0"/>
              <a:t> docking result: -12.3 kcal/</a:t>
            </a:r>
            <a:r>
              <a:rPr lang="en-US" dirty="0" err="1" smtClean="0"/>
              <a:t>mol</a:t>
            </a:r>
            <a:r>
              <a:rPr lang="en-US" dirty="0" smtClean="0"/>
              <a:t> </a:t>
            </a:r>
          </a:p>
          <a:p>
            <a:r>
              <a:rPr lang="en-US" dirty="0" err="1" smtClean="0"/>
              <a:t>AutoDock</a:t>
            </a:r>
            <a:r>
              <a:rPr lang="en-US" dirty="0" smtClean="0"/>
              <a:t> 4.0 docking result: -15.73 kcal/</a:t>
            </a:r>
            <a:r>
              <a:rPr lang="en-US" dirty="0" err="1" smtClean="0"/>
              <a:t>mol</a:t>
            </a:r>
            <a:endParaRPr lang="en-US" dirty="0" smtClean="0"/>
          </a:p>
          <a:p>
            <a:endParaRPr lang="en-US" dirty="0"/>
          </a:p>
        </p:txBody>
      </p:sp>
      <p:pic>
        <p:nvPicPr>
          <p:cNvPr id="7170" name="Picture 2" descr="C:\Users\CAconnects\Desktop\rank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07847" y="2526153"/>
            <a:ext cx="299490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369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CAconnects\Desktop\Old\Ranking\bisisodiospyrinRank1\Rank1AD4(Pink)Vina(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013700" cy="6010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5999" y="457200"/>
            <a:ext cx="2214563" cy="646331"/>
          </a:xfrm>
          <a:prstGeom prst="rect">
            <a:avLst/>
          </a:prstGeom>
          <a:solidFill>
            <a:schemeClr val="bg1"/>
          </a:solidFill>
          <a:ln>
            <a:noFill/>
          </a:ln>
        </p:spPr>
        <p:txBody>
          <a:bodyPr wrap="square" rtlCol="0">
            <a:spAutoFit/>
          </a:bodyPr>
          <a:lstStyle/>
          <a:p>
            <a:r>
              <a:rPr lang="en-US" dirty="0" err="1" smtClean="0">
                <a:solidFill>
                  <a:sysClr val="windowText" lastClr="000000"/>
                </a:solidFill>
              </a:rPr>
              <a:t>Vina</a:t>
            </a:r>
            <a:r>
              <a:rPr lang="en-US" dirty="0" smtClean="0">
                <a:solidFill>
                  <a:sysClr val="windowText" lastClr="000000"/>
                </a:solidFill>
              </a:rPr>
              <a:t> (Red)</a:t>
            </a:r>
          </a:p>
          <a:p>
            <a:r>
              <a:rPr lang="en-US" dirty="0" err="1" smtClean="0">
                <a:solidFill>
                  <a:sysClr val="windowText" lastClr="000000"/>
                </a:solidFill>
              </a:rPr>
              <a:t>AutoDock</a:t>
            </a:r>
            <a:r>
              <a:rPr lang="en-US" dirty="0" smtClean="0">
                <a:solidFill>
                  <a:sysClr val="windowText" lastClr="000000"/>
                </a:solidFill>
              </a:rPr>
              <a:t> 4.0 (Pink)</a:t>
            </a:r>
            <a:endParaRPr lang="en-US" dirty="0">
              <a:solidFill>
                <a:sysClr val="windowText" lastClr="000000"/>
              </a:solidFill>
            </a:endParaRPr>
          </a:p>
        </p:txBody>
      </p:sp>
    </p:spTree>
    <p:extLst>
      <p:ext uri="{BB962C8B-B14F-4D97-AF65-F5344CB8AC3E}">
        <p14:creationId xmlns:p14="http://schemas.microsoft.com/office/powerpoint/2010/main" val="226233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Proposal</a:t>
            </a:r>
            <a:endParaRPr lang="en-US" dirty="0"/>
          </a:p>
        </p:txBody>
      </p:sp>
      <p:sp>
        <p:nvSpPr>
          <p:cNvPr id="3" name="Content Placeholder 2"/>
          <p:cNvSpPr>
            <a:spLocks noGrp="1"/>
          </p:cNvSpPr>
          <p:nvPr>
            <p:ph idx="1"/>
          </p:nvPr>
        </p:nvSpPr>
        <p:spPr/>
        <p:txBody>
          <a:bodyPr/>
          <a:lstStyle/>
          <a:p>
            <a:r>
              <a:rPr lang="en-US" dirty="0" smtClean="0"/>
              <a:t>Chagas Disease is affecting 10-15 million people world wide, especially in rural areas of Latin America. There are two phases to the disease; the acute phase which lasts about 4-8 weeks, and the chronic phase which follows the acute phase. Currently, there are only two drugs to treat </a:t>
            </a:r>
            <a:r>
              <a:rPr lang="en-US" dirty="0"/>
              <a:t>C</a:t>
            </a:r>
            <a:r>
              <a:rPr lang="en-US" dirty="0" smtClean="0"/>
              <a:t>hagas disease, which are both not approved by the FDA, and to get a hold of the drugs, infected individuals must request them through the CDC and follow strict protocols. More importantly, these two drugs, despite their serious side effects, have shown efficiency only in infected individuals with acute Chagas Disease.</a:t>
            </a:r>
          </a:p>
          <a:p>
            <a:r>
              <a:rPr lang="en-US" dirty="0" smtClean="0"/>
              <a:t>My research is looking at potential Natural Products to treat chronic Chagas Disease via utilizing computational modeling and predictions.</a:t>
            </a:r>
            <a:endParaRPr lang="en-US" dirty="0"/>
          </a:p>
        </p:txBody>
      </p:sp>
    </p:spTree>
    <p:extLst>
      <p:ext uri="{BB962C8B-B14F-4D97-AF65-F5344CB8AC3E}">
        <p14:creationId xmlns:p14="http://schemas.microsoft.com/office/powerpoint/2010/main" val="2874396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CAconnects\Desktop\Old\Ranking\bisisodiospyrinRank1\Rank1AD4(Pink)Vina(Red)Surfac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7823200" cy="5867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5999" y="457200"/>
            <a:ext cx="2214563" cy="646331"/>
          </a:xfrm>
          <a:prstGeom prst="rect">
            <a:avLst/>
          </a:prstGeom>
          <a:solidFill>
            <a:schemeClr val="bg1"/>
          </a:solidFill>
          <a:ln>
            <a:noFill/>
          </a:ln>
        </p:spPr>
        <p:txBody>
          <a:bodyPr wrap="square" rtlCol="0">
            <a:spAutoFit/>
          </a:bodyPr>
          <a:lstStyle/>
          <a:p>
            <a:r>
              <a:rPr lang="en-US" dirty="0" err="1" smtClean="0">
                <a:solidFill>
                  <a:sysClr val="windowText" lastClr="000000"/>
                </a:solidFill>
              </a:rPr>
              <a:t>Vina</a:t>
            </a:r>
            <a:r>
              <a:rPr lang="en-US" dirty="0" smtClean="0">
                <a:solidFill>
                  <a:sysClr val="windowText" lastClr="000000"/>
                </a:solidFill>
              </a:rPr>
              <a:t> (Red)</a:t>
            </a:r>
          </a:p>
          <a:p>
            <a:r>
              <a:rPr lang="en-US" dirty="0" err="1" smtClean="0">
                <a:solidFill>
                  <a:sysClr val="windowText" lastClr="000000"/>
                </a:solidFill>
              </a:rPr>
              <a:t>AutoDock</a:t>
            </a:r>
            <a:r>
              <a:rPr lang="en-US" dirty="0" smtClean="0">
                <a:solidFill>
                  <a:sysClr val="windowText" lastClr="000000"/>
                </a:solidFill>
              </a:rPr>
              <a:t> 4.0 (Pink)</a:t>
            </a:r>
            <a:endParaRPr lang="en-US" dirty="0">
              <a:solidFill>
                <a:sysClr val="windowText" lastClr="000000"/>
              </a:solidFill>
            </a:endParaRPr>
          </a:p>
        </p:txBody>
      </p:sp>
    </p:spTree>
    <p:extLst>
      <p:ext uri="{BB962C8B-B14F-4D97-AF65-F5344CB8AC3E}">
        <p14:creationId xmlns:p14="http://schemas.microsoft.com/office/powerpoint/2010/main" val="2162641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CAconnects\Desktop\Taiwan Pictures\TyphoonTramiAug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76" y="3060719"/>
            <a:ext cx="5257775" cy="379728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73001" y="-468015"/>
            <a:ext cx="5898776" cy="3936683"/>
          </a:xfrm>
        </p:spPr>
      </p:pic>
      <p:pic>
        <p:nvPicPr>
          <p:cNvPr id="10242" name="Picture 2" descr="C:\Users\CAconnects\Desktop\New Taiwan\P184007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3468668"/>
            <a:ext cx="5105400" cy="34072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CAconnects\Desktop\Taiwan Pictures\2013-08-19 19.31.4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762000"/>
            <a:ext cx="3173001" cy="42306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89142" y="3060719"/>
            <a:ext cx="7620000" cy="1143000"/>
          </a:xfrm>
        </p:spPr>
        <p:txBody>
          <a:bodyPr/>
          <a:lstStyle/>
          <a:p>
            <a:r>
              <a:rPr lang="en-US" sz="5400" b="1" dirty="0" smtClean="0">
                <a:ln w="12700">
                  <a:solidFill>
                    <a:schemeClr val="tx1">
                      <a:lumMod val="75000"/>
                      <a:lumOff val="25000"/>
                    </a:schemeClr>
                  </a:solidFill>
                </a:ln>
                <a:solidFill>
                  <a:schemeClr val="bg1"/>
                </a:solidFill>
              </a:rPr>
              <a:t>Cultural Fun</a:t>
            </a:r>
            <a:endParaRPr lang="en-US" sz="5400" b="1" dirty="0">
              <a:ln w="12700">
                <a:solidFill>
                  <a:schemeClr val="tx1">
                    <a:lumMod val="75000"/>
                    <a:lumOff val="25000"/>
                  </a:schemeClr>
                </a:solidFill>
              </a:ln>
              <a:solidFill>
                <a:schemeClr val="bg1"/>
              </a:solidFill>
            </a:endParaRPr>
          </a:p>
        </p:txBody>
      </p:sp>
    </p:spTree>
    <p:extLst>
      <p:ext uri="{BB962C8B-B14F-4D97-AF65-F5344CB8AC3E}">
        <p14:creationId xmlns:p14="http://schemas.microsoft.com/office/powerpoint/2010/main" val="2476006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descr="C:\Users\CAconnects\Desktop\Taiwan Pictures\IMG03765-20130812-11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070601" cy="4552951"/>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CAconnects\Desktop\Taiwan Pictures\IMG03763-20130812-10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812" y="-304800"/>
            <a:ext cx="4038600" cy="5384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CAconnects\Desktop\Taiwan Pictures\IMG03743-20130811-124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4712" y="3962400"/>
            <a:ext cx="21717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CAconnects\Desktop\Taiwan Pictures\IMG03740-20130811-11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5301" y="3962399"/>
            <a:ext cx="3959412" cy="296955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Users\CAconnects\Desktop\Taiwan Pictures\IMG03729-20130811-085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292" y="3959036"/>
            <a:ext cx="3865284" cy="2898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387536"/>
            <a:ext cx="7620000" cy="1143000"/>
          </a:xfrm>
        </p:spPr>
        <p:txBody>
          <a:bodyPr/>
          <a:lstStyle/>
          <a:p>
            <a:r>
              <a:rPr lang="en-US" sz="5400" b="1" dirty="0" err="1" smtClean="0">
                <a:ln w="12700">
                  <a:solidFill>
                    <a:schemeClr val="tx1">
                      <a:lumMod val="75000"/>
                      <a:lumOff val="25000"/>
                    </a:schemeClr>
                  </a:solidFill>
                </a:ln>
                <a:solidFill>
                  <a:schemeClr val="bg1"/>
                </a:solidFill>
              </a:rPr>
              <a:t>Wo</a:t>
            </a:r>
            <a:r>
              <a:rPr lang="en-US" sz="5400" b="1" dirty="0" smtClean="0">
                <a:ln w="12700">
                  <a:solidFill>
                    <a:schemeClr val="tx1">
                      <a:lumMod val="75000"/>
                      <a:lumOff val="25000"/>
                    </a:schemeClr>
                  </a:solidFill>
                </a:ln>
                <a:solidFill>
                  <a:schemeClr val="bg1"/>
                </a:solidFill>
              </a:rPr>
              <a:t> </a:t>
            </a:r>
            <a:r>
              <a:rPr lang="en-US" sz="5400" b="1" dirty="0" err="1" smtClean="0">
                <a:ln w="12700">
                  <a:solidFill>
                    <a:schemeClr val="tx1">
                      <a:lumMod val="75000"/>
                      <a:lumOff val="25000"/>
                    </a:schemeClr>
                  </a:solidFill>
                </a:ln>
                <a:solidFill>
                  <a:schemeClr val="bg1"/>
                </a:solidFill>
              </a:rPr>
              <a:t>ai</a:t>
            </a:r>
            <a:r>
              <a:rPr lang="en-US" sz="5400" b="1" dirty="0" smtClean="0">
                <a:ln w="12700">
                  <a:solidFill>
                    <a:schemeClr val="tx1">
                      <a:lumMod val="75000"/>
                      <a:lumOff val="25000"/>
                    </a:schemeClr>
                  </a:solidFill>
                </a:ln>
                <a:solidFill>
                  <a:schemeClr val="bg1"/>
                </a:solidFill>
              </a:rPr>
              <a:t> Taiwan</a:t>
            </a:r>
            <a:endParaRPr lang="en-US" sz="5400" b="1" dirty="0">
              <a:ln w="12700">
                <a:solidFill>
                  <a:schemeClr val="tx1">
                    <a:lumMod val="75000"/>
                    <a:lumOff val="25000"/>
                  </a:schemeClr>
                </a:solidFill>
              </a:ln>
              <a:solidFill>
                <a:schemeClr val="bg1"/>
              </a:solidFill>
            </a:endParaRPr>
          </a:p>
        </p:txBody>
      </p:sp>
    </p:spTree>
    <p:extLst>
      <p:ext uri="{BB962C8B-B14F-4D97-AF65-F5344CB8AC3E}">
        <p14:creationId xmlns:p14="http://schemas.microsoft.com/office/powerpoint/2010/main" val="1458437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7620000" cy="1143000"/>
          </a:xfrm>
        </p:spPr>
        <p:txBody>
          <a:bodyPr/>
          <a:lstStyle/>
          <a:p>
            <a:pPr>
              <a:lnSpc>
                <a:spcPct val="150000"/>
              </a:lnSpc>
            </a:pPr>
            <a:r>
              <a:rPr lang="en-US" sz="4000" dirty="0"/>
              <a:t>I </a:t>
            </a:r>
            <a:r>
              <a:rPr lang="en-US" sz="4000" dirty="0" smtClean="0"/>
              <a:t>Would Like </a:t>
            </a:r>
            <a:r>
              <a:rPr lang="en-US" sz="4000" dirty="0"/>
              <a:t>to </a:t>
            </a:r>
            <a:r>
              <a:rPr lang="en-US" sz="4000" dirty="0" smtClean="0"/>
              <a:t>Extend </a:t>
            </a:r>
            <a:r>
              <a:rPr lang="en-US" sz="4000" dirty="0"/>
              <a:t>a </a:t>
            </a:r>
            <a:r>
              <a:rPr lang="en-US" sz="4000" dirty="0" smtClean="0"/>
              <a:t>Thanks </a:t>
            </a:r>
            <a:r>
              <a:rPr lang="en-US" sz="4000" dirty="0"/>
              <a:t>to</a:t>
            </a:r>
            <a:r>
              <a:rPr lang="en-US" sz="4000" dirty="0" smtClean="0"/>
              <a:t>...</a:t>
            </a:r>
            <a:endParaRPr lang="en-US" sz="4000" dirty="0"/>
          </a:p>
        </p:txBody>
      </p:sp>
      <p:sp>
        <p:nvSpPr>
          <p:cNvPr id="7" name="Content Placeholder 2"/>
          <p:cNvSpPr>
            <a:spLocks noGrp="1"/>
          </p:cNvSpPr>
          <p:nvPr>
            <p:ph idx="1"/>
          </p:nvPr>
        </p:nvSpPr>
        <p:spPr>
          <a:xfrm>
            <a:off x="457200" y="1295400"/>
            <a:ext cx="7620000" cy="4495800"/>
          </a:xfrm>
        </p:spPr>
        <p:txBody>
          <a:bodyPr>
            <a:normAutofit fontScale="92500" lnSpcReduction="10000"/>
          </a:bodyPr>
          <a:lstStyle/>
          <a:p>
            <a:pPr marL="114300" indent="0">
              <a:lnSpc>
                <a:spcPct val="150000"/>
              </a:lnSpc>
              <a:buNone/>
            </a:pPr>
            <a:r>
              <a:rPr lang="en-US" b="1" dirty="0" smtClean="0"/>
              <a:t>University of California, San Diego</a:t>
            </a:r>
          </a:p>
          <a:p>
            <a:pPr>
              <a:lnSpc>
                <a:spcPct val="150000"/>
              </a:lnSpc>
            </a:pPr>
            <a:r>
              <a:rPr lang="en-US" dirty="0" smtClean="0"/>
              <a:t>Gabriele </a:t>
            </a:r>
            <a:r>
              <a:rPr lang="en-US" dirty="0" err="1" smtClean="0"/>
              <a:t>Wienhausen</a:t>
            </a:r>
            <a:endParaRPr lang="en-US" dirty="0" smtClean="0"/>
          </a:p>
          <a:p>
            <a:pPr>
              <a:lnSpc>
                <a:spcPct val="150000"/>
              </a:lnSpc>
            </a:pPr>
            <a:r>
              <a:rPr lang="en-US" dirty="0" smtClean="0"/>
              <a:t>Peter </a:t>
            </a:r>
            <a:r>
              <a:rPr lang="en-US" dirty="0" err="1" smtClean="0"/>
              <a:t>Arzberger</a:t>
            </a:r>
            <a:endParaRPr lang="en-US" dirty="0" smtClean="0"/>
          </a:p>
          <a:p>
            <a:pPr>
              <a:lnSpc>
                <a:spcPct val="150000"/>
              </a:lnSpc>
            </a:pPr>
            <a:r>
              <a:rPr lang="en-US" dirty="0" smtClean="0"/>
              <a:t>Dr. Phil Bourne</a:t>
            </a:r>
          </a:p>
          <a:p>
            <a:pPr>
              <a:lnSpc>
                <a:spcPct val="150000"/>
              </a:lnSpc>
            </a:pPr>
            <a:r>
              <a:rPr lang="en-US" dirty="0" err="1"/>
              <a:t>Chirag</a:t>
            </a:r>
            <a:r>
              <a:rPr lang="en-US" dirty="0"/>
              <a:t> </a:t>
            </a:r>
            <a:r>
              <a:rPr lang="en-US" dirty="0" smtClean="0"/>
              <a:t>Krishna</a:t>
            </a:r>
          </a:p>
          <a:p>
            <a:pPr marL="114300" indent="0">
              <a:lnSpc>
                <a:spcPct val="150000"/>
              </a:lnSpc>
              <a:buNone/>
            </a:pPr>
            <a:r>
              <a:rPr lang="en-US" b="1" dirty="0" smtClean="0"/>
              <a:t>National Taiwan University</a:t>
            </a:r>
          </a:p>
          <a:p>
            <a:pPr>
              <a:lnSpc>
                <a:spcPct val="150000"/>
              </a:lnSpc>
            </a:pPr>
            <a:r>
              <a:rPr lang="en-US" dirty="0" smtClean="0"/>
              <a:t>Dr. Jung-</a:t>
            </a:r>
            <a:r>
              <a:rPr lang="en-US" dirty="0" err="1" smtClean="0"/>
              <a:t>Hsin</a:t>
            </a:r>
            <a:r>
              <a:rPr lang="en-US" dirty="0" smtClean="0"/>
              <a:t> Lin</a:t>
            </a:r>
          </a:p>
          <a:p>
            <a:pPr>
              <a:lnSpc>
                <a:spcPct val="150000"/>
              </a:lnSpc>
            </a:pPr>
            <a:r>
              <a:rPr lang="en-US" dirty="0" smtClean="0"/>
              <a:t>Dr. Jung-</a:t>
            </a:r>
            <a:r>
              <a:rPr lang="en-US" dirty="0" err="1" smtClean="0"/>
              <a:t>Hsin</a:t>
            </a:r>
            <a:r>
              <a:rPr lang="en-US" dirty="0" smtClean="0"/>
              <a:t> Lin’s lab, and finally</a:t>
            </a:r>
            <a:endParaRPr lang="en-US" dirty="0"/>
          </a:p>
          <a:p>
            <a:pPr marL="114300" indent="0">
              <a:lnSpc>
                <a:spcPct val="150000"/>
              </a:lnSpc>
              <a:buNone/>
            </a:pPr>
            <a:r>
              <a:rPr lang="en-US" b="1" dirty="0" smtClean="0"/>
              <a:t>Tosh </a:t>
            </a:r>
            <a:r>
              <a:rPr lang="en-US" b="1" dirty="0"/>
              <a:t>Nomura Eureka! </a:t>
            </a:r>
            <a:r>
              <a:rPr lang="en-US" b="1" dirty="0" smtClean="0"/>
              <a:t>Foundation for making this trip possible</a:t>
            </a:r>
          </a:p>
          <a:p>
            <a:endParaRPr lang="en-US" dirty="0"/>
          </a:p>
        </p:txBody>
      </p:sp>
    </p:spTree>
    <p:extLst>
      <p:ext uri="{BB962C8B-B14F-4D97-AF65-F5344CB8AC3E}">
        <p14:creationId xmlns:p14="http://schemas.microsoft.com/office/powerpoint/2010/main" val="4255318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Screened and identified “good” PDB structures for docking.</a:t>
            </a:r>
          </a:p>
          <a:p>
            <a:r>
              <a:rPr lang="en-US" dirty="0" smtClean="0"/>
              <a:t>“Good” is defined as experimental and docking overlap</a:t>
            </a:r>
          </a:p>
          <a:p>
            <a:r>
              <a:rPr lang="en-US" dirty="0" smtClean="0"/>
              <a:t>Two docking programs were utilized:</a:t>
            </a:r>
          </a:p>
          <a:p>
            <a:pPr lvl="1"/>
            <a:r>
              <a:rPr lang="en-US" dirty="0" err="1" smtClean="0"/>
              <a:t>AutoDock</a:t>
            </a:r>
            <a:r>
              <a:rPr lang="en-US" dirty="0" smtClean="0"/>
              <a:t> 4.0 with plug in</a:t>
            </a:r>
          </a:p>
          <a:p>
            <a:pPr lvl="1"/>
            <a:r>
              <a:rPr lang="en-US" dirty="0" err="1" smtClean="0"/>
              <a:t>AutoDock</a:t>
            </a:r>
            <a:r>
              <a:rPr lang="en-US" dirty="0" smtClean="0"/>
              <a:t> </a:t>
            </a:r>
            <a:r>
              <a:rPr lang="en-US" dirty="0" err="1" smtClean="0"/>
              <a:t>Vina</a:t>
            </a:r>
            <a:r>
              <a:rPr lang="en-US" dirty="0" smtClean="0"/>
              <a:t> </a:t>
            </a:r>
          </a:p>
          <a:p>
            <a:r>
              <a:rPr lang="en-US" dirty="0" smtClean="0"/>
              <a:t>Three </a:t>
            </a:r>
            <a:r>
              <a:rPr lang="en-US" dirty="0" smtClean="0"/>
              <a:t>Trans-</a:t>
            </a:r>
            <a:r>
              <a:rPr lang="en-US" dirty="0" err="1" smtClean="0"/>
              <a:t>Sialidase</a:t>
            </a:r>
            <a:r>
              <a:rPr lang="en-US" dirty="0" smtClean="0"/>
              <a:t> </a:t>
            </a:r>
            <a:r>
              <a:rPr lang="en-US" dirty="0" smtClean="0"/>
              <a:t>structures were identified as good representations in the PDB: 1MS9, 1MS8, 1S0J</a:t>
            </a:r>
          </a:p>
          <a:p>
            <a:r>
              <a:rPr lang="en-US" dirty="0" smtClean="0"/>
              <a:t>Both 1MS9, and 1MS8 are from </a:t>
            </a:r>
            <a:r>
              <a:rPr lang="en-US" dirty="0" err="1" smtClean="0"/>
              <a:t>Buschiazzo</a:t>
            </a:r>
            <a:r>
              <a:rPr lang="en-US" dirty="0" smtClean="0"/>
              <a:t> (2002) article</a:t>
            </a:r>
          </a:p>
          <a:p>
            <a:r>
              <a:rPr lang="en-US" dirty="0" smtClean="0"/>
              <a:t>1S0J is from Amaya (2004) article</a:t>
            </a:r>
          </a:p>
        </p:txBody>
      </p:sp>
    </p:spTree>
    <p:extLst>
      <p:ext uri="{BB962C8B-B14F-4D97-AF65-F5344CB8AC3E}">
        <p14:creationId xmlns:p14="http://schemas.microsoft.com/office/powerpoint/2010/main" val="1820520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Data Collected from PDB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9418530"/>
              </p:ext>
            </p:extLst>
          </p:nvPr>
        </p:nvGraphicFramePr>
        <p:xfrm>
          <a:off x="152398" y="1295401"/>
          <a:ext cx="8839202" cy="5453498"/>
        </p:xfrm>
        <a:graphic>
          <a:graphicData uri="http://schemas.openxmlformats.org/drawingml/2006/table">
            <a:tbl>
              <a:tblPr>
                <a:tableStyleId>{5940675A-B579-460E-94D1-54222C63F5DA}</a:tableStyleId>
              </a:tblPr>
              <a:tblGrid>
                <a:gridCol w="731105"/>
                <a:gridCol w="1548018"/>
                <a:gridCol w="460913"/>
                <a:gridCol w="460913"/>
                <a:gridCol w="882094"/>
                <a:gridCol w="1108578"/>
                <a:gridCol w="941696"/>
                <a:gridCol w="1180099"/>
                <a:gridCol w="762893"/>
                <a:gridCol w="762893"/>
              </a:tblGrid>
              <a:tr h="466903">
                <a:tc>
                  <a:txBody>
                    <a:bodyPr/>
                    <a:lstStyle/>
                    <a:p>
                      <a:pPr algn="ctr" fontAlgn="b"/>
                      <a:endParaRPr lang="en-US" sz="1600" b="1" i="0" u="none" strike="noStrike" dirty="0">
                        <a:solidFill>
                          <a:srgbClr val="000000"/>
                        </a:solidFill>
                        <a:effectLst/>
                        <a:latin typeface="Times New Roman"/>
                      </a:endParaRPr>
                    </a:p>
                  </a:txBody>
                  <a:tcPr marL="9525" marR="9525" marT="9525" marB="0" anchor="b"/>
                </a:tc>
                <a:tc>
                  <a:txBody>
                    <a:bodyPr/>
                    <a:lstStyle/>
                    <a:p>
                      <a:pPr algn="ctr" fontAlgn="b"/>
                      <a:endParaRPr lang="en-US" sz="1600" b="1" i="0" u="none" strike="noStrike">
                        <a:solidFill>
                          <a:srgbClr val="000000"/>
                        </a:solidFill>
                        <a:effectLst/>
                        <a:latin typeface="Times New Roman"/>
                      </a:endParaRPr>
                    </a:p>
                  </a:txBody>
                  <a:tcPr marL="9525" marR="9525" marT="9525" marB="0" anchor="b"/>
                </a:tc>
                <a:tc>
                  <a:txBody>
                    <a:bodyPr/>
                    <a:lstStyle/>
                    <a:p>
                      <a:pPr algn="l" fontAlgn="b"/>
                      <a:endParaRPr lang="en-US" sz="1600" b="1" i="0" u="none" strike="noStrike">
                        <a:solidFill>
                          <a:srgbClr val="000000"/>
                        </a:solidFill>
                        <a:effectLst/>
                        <a:latin typeface="Times New Roman"/>
                      </a:endParaRPr>
                    </a:p>
                  </a:txBody>
                  <a:tcPr marL="9525" marR="9525" marT="9525" marB="0" anchor="b"/>
                </a:tc>
                <a:tc>
                  <a:txBody>
                    <a:bodyPr/>
                    <a:lstStyle/>
                    <a:p>
                      <a:pPr algn="ctr" fontAlgn="b"/>
                      <a:endParaRPr lang="en-US" sz="1600" b="1" i="0" u="none" strike="noStrike">
                        <a:solidFill>
                          <a:srgbClr val="000000"/>
                        </a:solidFill>
                        <a:effectLst/>
                        <a:latin typeface="Times New Roman"/>
                      </a:endParaRPr>
                    </a:p>
                  </a:txBody>
                  <a:tcPr marL="9525" marR="9525" marT="9525" marB="0" anchor="b"/>
                </a:tc>
                <a:tc gridSpan="2">
                  <a:txBody>
                    <a:bodyPr/>
                    <a:lstStyle/>
                    <a:p>
                      <a:pPr algn="ctr" fontAlgn="b"/>
                      <a:r>
                        <a:rPr lang="en-US" sz="1600" u="none" strike="noStrike" dirty="0">
                          <a:effectLst/>
                        </a:rPr>
                        <a:t>Experimental </a:t>
                      </a:r>
                      <a:r>
                        <a:rPr lang="en-US" sz="1600" u="none" strike="noStrike" dirty="0" smtClean="0">
                          <a:effectLst/>
                        </a:rPr>
                        <a:t>Overlap</a:t>
                      </a:r>
                      <a:endParaRPr lang="en-US" sz="1600" b="1" i="0" u="none" strike="noStrike" dirty="0">
                        <a:solidFill>
                          <a:srgbClr val="000000"/>
                        </a:solidFill>
                        <a:effectLst/>
                        <a:latin typeface="Times New Roman"/>
                      </a:endParaRPr>
                    </a:p>
                  </a:txBody>
                  <a:tcPr marL="9525" marR="9525" marT="9525" marB="0" anchor="b"/>
                </a:tc>
                <a:tc hMerge="1">
                  <a:txBody>
                    <a:bodyPr/>
                    <a:lstStyle/>
                    <a:p>
                      <a:endParaRPr lang="en-US"/>
                    </a:p>
                  </a:txBody>
                  <a:tcPr/>
                </a:tc>
                <a:tc gridSpan="2">
                  <a:txBody>
                    <a:bodyPr/>
                    <a:lstStyle/>
                    <a:p>
                      <a:pPr algn="ctr" fontAlgn="b"/>
                      <a:r>
                        <a:rPr lang="en-US" sz="1600" u="none" strike="noStrike">
                          <a:effectLst/>
                        </a:rPr>
                        <a:t>Binding Affinity kcal/mol</a:t>
                      </a:r>
                      <a:endParaRPr lang="en-US" sz="1600" b="1" i="0" u="none" strike="noStrike">
                        <a:solidFill>
                          <a:srgbClr val="000000"/>
                        </a:solidFill>
                        <a:effectLst/>
                        <a:latin typeface="Times New Roman"/>
                      </a:endParaRPr>
                    </a:p>
                  </a:txBody>
                  <a:tcPr marL="9525" marR="9525" marT="9525" marB="0" anchor="b"/>
                </a:tc>
                <a:tc hMerge="1">
                  <a:txBody>
                    <a:bodyPr/>
                    <a:lstStyle/>
                    <a:p>
                      <a:endParaRPr lang="en-US"/>
                    </a:p>
                  </a:txBody>
                  <a:tcPr/>
                </a:tc>
                <a:tc gridSpan="2">
                  <a:txBody>
                    <a:bodyPr/>
                    <a:lstStyle/>
                    <a:p>
                      <a:pPr algn="ctr" fontAlgn="b"/>
                      <a:r>
                        <a:rPr lang="en-US" sz="1600" u="none" strike="noStrike">
                          <a:effectLst/>
                        </a:rPr>
                        <a:t>RMSD Å</a:t>
                      </a:r>
                      <a:endParaRPr lang="en-US" sz="1600" b="1" i="0" u="none" strike="noStrike">
                        <a:solidFill>
                          <a:srgbClr val="000000"/>
                        </a:solidFill>
                        <a:effectLst/>
                        <a:latin typeface="Times New Roman"/>
                      </a:endParaRPr>
                    </a:p>
                  </a:txBody>
                  <a:tcPr marL="9525" marR="9525" marT="9525" marB="0" anchor="b"/>
                </a:tc>
                <a:tc hMerge="1">
                  <a:txBody>
                    <a:bodyPr/>
                    <a:lstStyle/>
                    <a:p>
                      <a:endParaRPr lang="en-US"/>
                    </a:p>
                  </a:txBody>
                  <a:tcPr/>
                </a:tc>
              </a:tr>
              <a:tr h="310077">
                <a:tc>
                  <a:txBody>
                    <a:bodyPr/>
                    <a:lstStyle/>
                    <a:p>
                      <a:pPr algn="ctr" fontAlgn="b"/>
                      <a:r>
                        <a:rPr lang="en-US" sz="1600" u="none" strike="noStrike">
                          <a:effectLst/>
                        </a:rPr>
                        <a:t>PDB ID</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Paper</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Vina</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AD4</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Vina</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AD4</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Vina</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AD4</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Vina</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AD4</a:t>
                      </a:r>
                      <a:endParaRPr lang="en-US" sz="1600" b="1" i="0" u="none" strike="noStrike">
                        <a:solidFill>
                          <a:srgbClr val="000000"/>
                        </a:solidFill>
                        <a:effectLst/>
                        <a:latin typeface="Times New Roman"/>
                      </a:endParaRPr>
                    </a:p>
                  </a:txBody>
                  <a:tcPr marL="9525" marR="9525" marT="9525" marB="0" anchor="b"/>
                </a:tc>
              </a:tr>
              <a:tr h="466903">
                <a:tc>
                  <a:txBody>
                    <a:bodyPr/>
                    <a:lstStyle/>
                    <a:p>
                      <a:pPr algn="ctr" fontAlgn="b"/>
                      <a:r>
                        <a:rPr lang="en-US" sz="1600" u="none" strike="noStrike" dirty="0">
                          <a:effectLst/>
                        </a:rPr>
                        <a:t>1S0J</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Amaya (2004)</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 (conf. 1)</a:t>
                      </a:r>
                      <a:endParaRPr lang="en-US" sz="1600" b="1" i="0" u="none" strike="noStrike" dirty="0">
                        <a:solidFill>
                          <a:srgbClr val="000000"/>
                        </a:solidFill>
                        <a:effectLst/>
                        <a:latin typeface="Times New Roman"/>
                      </a:endParaRPr>
                    </a:p>
                  </a:txBody>
                  <a:tcPr marL="9525" marR="9525" marT="9525" marB="0" anchor="b">
                    <a:solidFill>
                      <a:srgbClr val="FFC000"/>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FFC000"/>
                    </a:solidFill>
                  </a:tcPr>
                </a:tc>
                <a:tc>
                  <a:txBody>
                    <a:bodyPr/>
                    <a:lstStyle/>
                    <a:p>
                      <a:pPr algn="ctr" fontAlgn="b"/>
                      <a:r>
                        <a:rPr lang="en-US" sz="1600" u="none" strike="noStrike" dirty="0">
                          <a:effectLst/>
                        </a:rPr>
                        <a:t>-9.9</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-13.55</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0.000</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1.367</a:t>
                      </a:r>
                      <a:endParaRPr lang="en-US" sz="1600" b="1" i="0" u="none" strike="noStrike" dirty="0">
                        <a:solidFill>
                          <a:srgbClr val="000000"/>
                        </a:solidFill>
                        <a:effectLst/>
                        <a:latin typeface="Times New Roman"/>
                      </a:endParaRPr>
                    </a:p>
                  </a:txBody>
                  <a:tcPr marL="9525" marR="9525" marT="9525" marB="0" anchor="b">
                    <a:solidFill>
                      <a:srgbClr val="9966FF"/>
                    </a:solidFill>
                  </a:tcPr>
                </a:tc>
              </a:tr>
              <a:tr h="310077">
                <a:tc>
                  <a:txBody>
                    <a:bodyPr/>
                    <a:lstStyle/>
                    <a:p>
                      <a:pPr algn="ctr" fontAlgn="b"/>
                      <a:r>
                        <a:rPr lang="en-US" sz="1600" u="none" strike="noStrike">
                          <a:effectLst/>
                        </a:rPr>
                        <a:t>2AH2</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Amaya (2004)</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Y</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Y</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solidFill>
                      <a:srgbClr val="FF0000"/>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FF0000"/>
                    </a:solidFill>
                  </a:tcPr>
                </a:tc>
                <a:tc>
                  <a:txBody>
                    <a:bodyPr/>
                    <a:lstStyle/>
                    <a:p>
                      <a:pPr algn="ctr" fontAlgn="b"/>
                      <a:r>
                        <a:rPr lang="en-US" sz="1600" u="none" strike="noStrike" dirty="0">
                          <a:effectLst/>
                        </a:rPr>
                        <a:t>-6.0</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-10.55</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0.000</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2.261</a:t>
                      </a:r>
                      <a:endParaRPr lang="en-US" sz="1600" b="1" i="0" u="none" strike="noStrike" dirty="0">
                        <a:solidFill>
                          <a:srgbClr val="000000"/>
                        </a:solidFill>
                        <a:effectLst/>
                        <a:latin typeface="Times New Roman"/>
                      </a:endParaRPr>
                    </a:p>
                  </a:txBody>
                  <a:tcPr marL="9525" marR="9525" marT="9525" marB="0" anchor="b"/>
                </a:tc>
              </a:tr>
              <a:tr h="466903">
                <a:tc>
                  <a:txBody>
                    <a:bodyPr/>
                    <a:lstStyle/>
                    <a:p>
                      <a:pPr algn="ctr" fontAlgn="b"/>
                      <a:r>
                        <a:rPr lang="en-US" sz="1600" u="none" strike="noStrike" dirty="0">
                          <a:effectLst/>
                        </a:rPr>
                        <a:t>1S0I</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Amaya (2004)</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Y (conf. 1)</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1600" u="none" strike="noStrike" dirty="0">
                          <a:effectLst/>
                        </a:rPr>
                        <a:t>-8.3</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-9.65</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0.000</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4.504</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tcPr>
                </a:tc>
              </a:tr>
              <a:tr h="473305">
                <a:tc>
                  <a:txBody>
                    <a:bodyPr/>
                    <a:lstStyle/>
                    <a:p>
                      <a:pPr algn="ctr" fontAlgn="b"/>
                      <a:r>
                        <a:rPr lang="en-US" sz="1600" u="none" strike="noStrike" dirty="0">
                          <a:effectLst/>
                        </a:rPr>
                        <a:t>1MR5</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err="1">
                          <a:effectLst/>
                        </a:rPr>
                        <a:t>Buschiazzo</a:t>
                      </a:r>
                      <a:r>
                        <a:rPr lang="en-US" sz="1600" u="none" strike="noStrike" dirty="0">
                          <a:effectLst/>
                        </a:rPr>
                        <a:t> (2002)</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rPr>
                        <a:t> </a:t>
                      </a:r>
                      <a:r>
                        <a:rPr lang="en-US" sz="1600" u="none" strike="noStrike" dirty="0" smtClean="0">
                          <a:effectLst/>
                        </a:rPr>
                        <a:t>No Ligand</a:t>
                      </a:r>
                      <a:endParaRPr lang="en-US" sz="1600" b="1" i="0" u="none" strike="noStrike" dirty="0">
                        <a:solidFill>
                          <a:srgbClr val="000000"/>
                        </a:solidFill>
                        <a:effectLst/>
                        <a:latin typeface="Times New Roman"/>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3305">
                <a:tc>
                  <a:txBody>
                    <a:bodyPr/>
                    <a:lstStyle/>
                    <a:p>
                      <a:pPr algn="ctr" fontAlgn="b"/>
                      <a:r>
                        <a:rPr lang="en-US" sz="1600" u="none" strike="noStrike" dirty="0">
                          <a:effectLst/>
                        </a:rPr>
                        <a:t>1MS8</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err="1">
                          <a:effectLst/>
                        </a:rPr>
                        <a:t>Buschiazzo</a:t>
                      </a:r>
                      <a:r>
                        <a:rPr lang="en-US" sz="1600" u="none" strike="noStrike" dirty="0">
                          <a:effectLst/>
                        </a:rPr>
                        <a:t> (2002)</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dirty="0">
                          <a:effectLst/>
                        </a:rPr>
                        <a:t>Y (conf. 1)</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n-US" sz="1600" u="none" strike="noStrike" dirty="0">
                          <a:effectLst/>
                        </a:rPr>
                        <a:t>-7.4</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-9.47</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0.000</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2.100</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r>
              <a:tr h="473305">
                <a:tc>
                  <a:txBody>
                    <a:bodyPr/>
                    <a:lstStyle/>
                    <a:p>
                      <a:pPr algn="ctr" fontAlgn="b"/>
                      <a:r>
                        <a:rPr lang="en-US" sz="1600" u="none" strike="noStrike" dirty="0">
                          <a:effectLst/>
                        </a:rPr>
                        <a:t>1MS5</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err="1">
                          <a:effectLst/>
                        </a:rPr>
                        <a:t>Buschiazzo</a:t>
                      </a:r>
                      <a:r>
                        <a:rPr lang="en-US" sz="1600" u="none" strike="noStrike" dirty="0">
                          <a:effectLst/>
                        </a:rPr>
                        <a:t> (2002)</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rPr>
                        <a:t> </a:t>
                      </a:r>
                      <a:r>
                        <a:rPr lang="en-US" sz="1600" u="none" strike="noStrike" dirty="0" smtClean="0">
                          <a:effectLst/>
                        </a:rPr>
                        <a:t>No Ligand</a:t>
                      </a:r>
                      <a:endParaRPr lang="en-US" sz="1600" b="1" i="0" u="none" strike="noStrike" dirty="0">
                        <a:solidFill>
                          <a:srgbClr val="000000"/>
                        </a:solidFill>
                        <a:effectLst/>
                        <a:latin typeface="Times New Roman"/>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3305">
                <a:tc>
                  <a:txBody>
                    <a:bodyPr/>
                    <a:lstStyle/>
                    <a:p>
                      <a:pPr algn="ctr" fontAlgn="b"/>
                      <a:r>
                        <a:rPr lang="en-US" sz="1600" u="none" strike="noStrike">
                          <a:effectLst/>
                        </a:rPr>
                        <a:t>1MS9</a:t>
                      </a:r>
                      <a:endParaRPr lang="en-US" sz="1600" b="1" i="0" u="none" strike="noStrike">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a:effectLst/>
                        </a:rPr>
                        <a:t>Buschiazzo (2002)</a:t>
                      </a:r>
                      <a:endParaRPr lang="en-US" sz="1600" b="1" i="0" u="none" strike="noStrike">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a:effectLst/>
                        </a:rPr>
                        <a:t>Y</a:t>
                      </a:r>
                      <a:endParaRPr lang="en-US" sz="1600" b="1" i="0" u="none" strike="noStrike">
                        <a:solidFill>
                          <a:srgbClr val="000000"/>
                        </a:solidFill>
                        <a:effectLst/>
                        <a:latin typeface="Times New Roman"/>
                      </a:endParaRPr>
                    </a:p>
                  </a:txBody>
                  <a:tcPr marL="9525" marR="9525" marT="9525" marB="0" anchor="b">
                    <a:solidFill>
                      <a:srgbClr val="9966FF"/>
                    </a:solidFill>
                  </a:tcPr>
                </a:tc>
                <a:tc>
                  <a:txBody>
                    <a:bodyPr/>
                    <a:lstStyle/>
                    <a:p>
                      <a:pPr algn="ctr" fontAlgn="b"/>
                      <a:r>
                        <a:rPr lang="en-US" sz="1600" u="none" strike="noStrike">
                          <a:effectLst/>
                        </a:rPr>
                        <a:t>Y</a:t>
                      </a:r>
                      <a:endParaRPr lang="en-US" sz="1600" b="1" i="0" u="none" strike="noStrike">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n-US" sz="1600" u="none" strike="noStrike" dirty="0">
                          <a:effectLst/>
                        </a:rPr>
                        <a:t>Y</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n-US" sz="1600" u="none" strike="noStrike" dirty="0">
                          <a:effectLst/>
                        </a:rPr>
                        <a:t>-7.8</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-9.84</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0.000</a:t>
                      </a:r>
                      <a:endParaRPr lang="en-US" sz="1600" b="1" i="0" u="none" strike="noStrike" dirty="0">
                        <a:solidFill>
                          <a:srgbClr val="000000"/>
                        </a:solidFill>
                        <a:effectLst/>
                        <a:latin typeface="Times New Roman"/>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c>
                  <a:txBody>
                    <a:bodyPr/>
                    <a:lstStyle/>
                    <a:p>
                      <a:pPr algn="ctr" fontAlgn="b"/>
                      <a:r>
                        <a:rPr lang="en-US" sz="1600" u="none" strike="noStrike" dirty="0">
                          <a:effectLst/>
                        </a:rPr>
                        <a:t>2.707</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FF"/>
                    </a:solidFill>
                  </a:tcPr>
                </a:tc>
              </a:tr>
              <a:tr h="473305">
                <a:tc>
                  <a:txBody>
                    <a:bodyPr/>
                    <a:lstStyle/>
                    <a:p>
                      <a:pPr algn="ctr" fontAlgn="b"/>
                      <a:r>
                        <a:rPr lang="en-US" sz="1600" u="none" strike="noStrike">
                          <a:effectLst/>
                        </a:rPr>
                        <a:t>1MS3</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Buschiazzo (2002)</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N</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 </a:t>
                      </a:r>
                      <a:r>
                        <a:rPr lang="en-US" sz="1600" u="none" strike="noStrike" dirty="0" smtClean="0">
                          <a:effectLst/>
                        </a:rPr>
                        <a:t>No Ligand</a:t>
                      </a:r>
                      <a:endParaRPr lang="en-US" sz="1600" b="1" i="0" u="none" strike="noStrike" dirty="0">
                        <a:solidFill>
                          <a:srgbClr val="000000"/>
                        </a:solidFill>
                        <a:effectLst/>
                        <a:latin typeface="Times New Roman"/>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3305">
                <a:tc>
                  <a:txBody>
                    <a:bodyPr/>
                    <a:lstStyle/>
                    <a:p>
                      <a:pPr algn="ctr" fontAlgn="b"/>
                      <a:r>
                        <a:rPr lang="en-US" sz="1600" u="none" strike="noStrike">
                          <a:effectLst/>
                        </a:rPr>
                        <a:t>1MS4</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Buschiazzo (2002)</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N</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fontAlgn="b"/>
                      <a:r>
                        <a:rPr lang="en-US" sz="1600" u="none" strike="noStrike" dirty="0">
                          <a:effectLst/>
                        </a:rPr>
                        <a:t> </a:t>
                      </a:r>
                      <a:r>
                        <a:rPr lang="en-US" sz="1600" u="none" strike="noStrike" dirty="0" smtClean="0">
                          <a:effectLst/>
                        </a:rPr>
                        <a:t>No Ligand</a:t>
                      </a:r>
                      <a:endParaRPr lang="en-US" sz="1600" b="1" i="0" u="none" strike="noStrike" dirty="0">
                        <a:solidFill>
                          <a:srgbClr val="000000"/>
                        </a:solidFill>
                        <a:effectLst/>
                        <a:latin typeface="Times New Roman"/>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r>
                        <a:rPr lang="en-US" sz="1600" u="none" strike="noStrike" dirty="0">
                          <a:effectLst/>
                        </a:rPr>
                        <a:t> </a:t>
                      </a:r>
                      <a:endParaRPr lang="en-US" sz="1600" b="1" i="0" u="none" strike="noStrike" dirty="0">
                        <a:solidFill>
                          <a:srgbClr val="000000"/>
                        </a:solidFill>
                        <a:effectLst/>
                        <a:latin typeface="Times New Roman"/>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3305">
                <a:tc>
                  <a:txBody>
                    <a:bodyPr/>
                    <a:lstStyle/>
                    <a:p>
                      <a:pPr algn="ctr" fontAlgn="b"/>
                      <a:r>
                        <a:rPr lang="en-US" sz="1600" u="none" strike="noStrike">
                          <a:effectLst/>
                        </a:rPr>
                        <a:t>1MS0</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a:effectLst/>
                        </a:rPr>
                        <a:t>Buschiazzo (2002)</a:t>
                      </a:r>
                      <a:endParaRPr lang="en-US" sz="1600" b="1" i="0" u="none" strike="noStrike">
                        <a:solidFill>
                          <a:srgbClr val="000000"/>
                        </a:solidFill>
                        <a:effectLst/>
                        <a:latin typeface="Times New Roman"/>
                      </a:endParaRPr>
                    </a:p>
                  </a:txBody>
                  <a:tcPr marL="9525" marR="9525" marT="9525" marB="0" anchor="b"/>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N</a:t>
                      </a:r>
                      <a:endParaRPr lang="en-US" sz="1600" b="1" i="0" u="none" strike="noStrike" dirty="0">
                        <a:solidFill>
                          <a:srgbClr val="000000"/>
                        </a:solidFill>
                        <a:effectLst/>
                        <a:latin typeface="Times New Roman"/>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r>
                        <a:rPr lang="en-US" sz="1600" u="none" strike="noStrike" dirty="0" smtClean="0">
                          <a:effectLst/>
                        </a:rPr>
                        <a:t>Two Ligands</a:t>
                      </a:r>
                      <a:endParaRPr lang="en-US" sz="1600" b="1" i="0" u="none" strike="noStrike" dirty="0">
                        <a:solidFill>
                          <a:srgbClr val="000000"/>
                        </a:solidFill>
                        <a:effectLst/>
                        <a:latin typeface="Times New Roman"/>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endParaRPr lang="en-US" sz="1600" b="1" i="0" u="none" strike="noStrike" dirty="0">
                        <a:solidFill>
                          <a:srgbClr val="000000"/>
                        </a:solidFill>
                        <a:effectLst/>
                        <a:latin typeface="Times New Roman"/>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effectLst/>
                        </a:rPr>
                        <a:t>-</a:t>
                      </a:r>
                      <a:endParaRPr lang="en-US" sz="1600" b="1" i="0" u="none" strike="noStrike" dirty="0">
                        <a:solidFill>
                          <a:srgbClr val="000000"/>
                        </a:solidFill>
                        <a:effectLst/>
                        <a:latin typeface="Times New Roman"/>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84776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Users\CAconnects\Desktop\Amaya Structures\1S0J - MuNANA 8-)\1SOJ - EXP(y)VINA(r)AD4(p).png"/>
          <p:cNvPicPr>
            <a:picLocks noChangeAspect="1" noChangeArrowheads="1"/>
          </p:cNvPicPr>
          <p:nvPr/>
        </p:nvPicPr>
        <p:blipFill rotWithShape="1">
          <a:blip r:embed="rId2">
            <a:extLst>
              <a:ext uri="{28A0092B-C50C-407E-A947-70E740481C1C}">
                <a14:useLocalDpi xmlns:a14="http://schemas.microsoft.com/office/drawing/2010/main" val="0"/>
              </a:ext>
            </a:extLst>
          </a:blip>
          <a:srcRect t="5882"/>
          <a:stretch/>
        </p:blipFill>
        <p:spPr bwMode="auto">
          <a:xfrm>
            <a:off x="0" y="1255058"/>
            <a:ext cx="9144000" cy="51367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28600" y="5486399"/>
            <a:ext cx="4724400" cy="1129554"/>
          </a:xfrm>
        </p:spPr>
        <p:txBody>
          <a:bodyPr>
            <a:noAutofit/>
          </a:bodyPr>
          <a:lstStyle/>
          <a:p>
            <a:pPr marL="114300" indent="0">
              <a:buNone/>
            </a:pPr>
            <a:r>
              <a:rPr lang="en-US" sz="2000" dirty="0" smtClean="0">
                <a:solidFill>
                  <a:schemeClr val="bg1"/>
                </a:solidFill>
              </a:rPr>
              <a:t>Experimental Ligand crystal (Yellow)</a:t>
            </a:r>
          </a:p>
          <a:p>
            <a:pPr marL="114300" indent="0">
              <a:buNone/>
            </a:pPr>
            <a:r>
              <a:rPr lang="en-US" sz="2000" dirty="0" err="1" smtClean="0">
                <a:solidFill>
                  <a:schemeClr val="bg1"/>
                </a:solidFill>
              </a:rPr>
              <a:t>Vina</a:t>
            </a:r>
            <a:r>
              <a:rPr lang="en-US" sz="2000" dirty="0" smtClean="0">
                <a:solidFill>
                  <a:schemeClr val="bg1"/>
                </a:solidFill>
              </a:rPr>
              <a:t> Docking (Red)</a:t>
            </a:r>
          </a:p>
          <a:p>
            <a:pPr marL="114300" indent="0">
              <a:buNone/>
            </a:pPr>
            <a:r>
              <a:rPr lang="en-US" sz="2000" dirty="0" smtClean="0">
                <a:solidFill>
                  <a:schemeClr val="bg1"/>
                </a:solidFill>
              </a:rPr>
              <a:t>AutoDock4.0 Docking (Pink)</a:t>
            </a:r>
            <a:endParaRPr lang="en-US" sz="2000" dirty="0">
              <a:solidFill>
                <a:schemeClr val="bg1"/>
              </a:solidFill>
            </a:endParaRPr>
          </a:p>
        </p:txBody>
      </p:sp>
      <p:sp>
        <p:nvSpPr>
          <p:cNvPr id="5" name="Content Placeholder 2"/>
          <p:cNvSpPr txBox="1">
            <a:spLocks/>
          </p:cNvSpPr>
          <p:nvPr/>
        </p:nvSpPr>
        <p:spPr>
          <a:xfrm>
            <a:off x="228600" y="150158"/>
            <a:ext cx="8686800" cy="11049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ctr">
              <a:buNone/>
            </a:pPr>
            <a:r>
              <a:rPr lang="en-US" sz="2800" b="1" dirty="0">
                <a:solidFill>
                  <a:schemeClr val="bg1"/>
                </a:solidFill>
              </a:rPr>
              <a:t>1S0J - Trypanosoma </a:t>
            </a:r>
            <a:r>
              <a:rPr lang="en-US" sz="2800" b="1" dirty="0" err="1">
                <a:solidFill>
                  <a:schemeClr val="bg1"/>
                </a:solidFill>
              </a:rPr>
              <a:t>cruzi</a:t>
            </a:r>
            <a:r>
              <a:rPr lang="en-US" sz="2800" b="1" dirty="0">
                <a:solidFill>
                  <a:schemeClr val="bg1"/>
                </a:solidFill>
              </a:rPr>
              <a:t> trans-</a:t>
            </a:r>
            <a:r>
              <a:rPr lang="en-US" sz="2800" b="1" dirty="0" err="1">
                <a:solidFill>
                  <a:schemeClr val="bg1"/>
                </a:solidFill>
              </a:rPr>
              <a:t>sialidase</a:t>
            </a:r>
            <a:r>
              <a:rPr lang="en-US" sz="2800" b="1" dirty="0">
                <a:solidFill>
                  <a:schemeClr val="bg1"/>
                </a:solidFill>
              </a:rPr>
              <a:t> in complex with </a:t>
            </a:r>
            <a:r>
              <a:rPr lang="en-US" sz="2800" b="1" dirty="0" err="1">
                <a:solidFill>
                  <a:schemeClr val="bg1"/>
                </a:solidFill>
              </a:rPr>
              <a:t>MuNANA</a:t>
            </a:r>
            <a:r>
              <a:rPr lang="en-US" sz="2800" b="1" dirty="0">
                <a:solidFill>
                  <a:schemeClr val="bg1"/>
                </a:solidFill>
              </a:rPr>
              <a:t> (</a:t>
            </a:r>
            <a:r>
              <a:rPr lang="en-US" sz="2800" b="1" dirty="0" err="1">
                <a:solidFill>
                  <a:schemeClr val="bg1"/>
                </a:solidFill>
              </a:rPr>
              <a:t>Michaelis</a:t>
            </a:r>
            <a:r>
              <a:rPr lang="en-US" sz="2800" b="1" dirty="0">
                <a:solidFill>
                  <a:schemeClr val="bg1"/>
                </a:solidFill>
              </a:rPr>
              <a:t> complex)</a:t>
            </a:r>
          </a:p>
        </p:txBody>
      </p:sp>
    </p:spTree>
    <p:extLst>
      <p:ext uri="{BB962C8B-B14F-4D97-AF65-F5344CB8AC3E}">
        <p14:creationId xmlns:p14="http://schemas.microsoft.com/office/powerpoint/2010/main" val="3327650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2"/>
          <p:cNvSpPr txBox="1">
            <a:spLocks/>
          </p:cNvSpPr>
          <p:nvPr/>
        </p:nvSpPr>
        <p:spPr>
          <a:xfrm>
            <a:off x="228600" y="150158"/>
            <a:ext cx="8686800" cy="1104900"/>
          </a:xfrm>
          <a:prstGeom prst="rect">
            <a:avLst/>
          </a:prstGeom>
        </p:spPr>
        <p:txBody>
          <a:bodyPr vert="horz" lIns="91440" tIns="45720" rIns="91440" bIns="45720" rtlCol="0">
            <a:normAutofit fontScale="925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ctr">
              <a:buNone/>
            </a:pPr>
            <a:r>
              <a:rPr lang="en-US" sz="2800" b="1" dirty="0" smtClean="0">
                <a:solidFill>
                  <a:schemeClr val="bg1"/>
                </a:solidFill>
              </a:rPr>
              <a:t>1MS8 - </a:t>
            </a:r>
            <a:r>
              <a:rPr lang="en-US" sz="2800" b="1" dirty="0">
                <a:solidFill>
                  <a:schemeClr val="bg1"/>
                </a:solidFill>
              </a:rPr>
              <a:t>Triclinic form of Trypanosoma </a:t>
            </a:r>
            <a:r>
              <a:rPr lang="en-US" sz="2800" b="1" dirty="0" err="1">
                <a:solidFill>
                  <a:schemeClr val="bg1"/>
                </a:solidFill>
              </a:rPr>
              <a:t>cruzi</a:t>
            </a:r>
            <a:r>
              <a:rPr lang="en-US" sz="2800" b="1" dirty="0">
                <a:solidFill>
                  <a:schemeClr val="bg1"/>
                </a:solidFill>
              </a:rPr>
              <a:t> trans-</a:t>
            </a:r>
            <a:r>
              <a:rPr lang="en-US" sz="2800" b="1" dirty="0" err="1">
                <a:solidFill>
                  <a:schemeClr val="bg1"/>
                </a:solidFill>
              </a:rPr>
              <a:t>sialidase</a:t>
            </a:r>
            <a:r>
              <a:rPr lang="en-US" sz="2800" b="1" dirty="0">
                <a:solidFill>
                  <a:schemeClr val="bg1"/>
                </a:solidFill>
              </a:rPr>
              <a:t>, in complex with 3-deoxy-2,3-dehydro-N-acetylneuraminic acid (DANA)</a:t>
            </a:r>
          </a:p>
        </p:txBody>
      </p:sp>
      <p:pic>
        <p:nvPicPr>
          <p:cNvPr id="3074" name="Picture 2" descr="C:\Users\CAconnects\Desktop\Buschiazzo Structures\1MS8 - DANA\exp(y)vina(r)ad4(p).png"/>
          <p:cNvPicPr>
            <a:picLocks noChangeAspect="1" noChangeArrowheads="1"/>
          </p:cNvPicPr>
          <p:nvPr/>
        </p:nvPicPr>
        <p:blipFill rotWithShape="1">
          <a:blip r:embed="rId2">
            <a:extLst>
              <a:ext uri="{28A0092B-C50C-407E-A947-70E740481C1C}">
                <a14:useLocalDpi xmlns:a14="http://schemas.microsoft.com/office/drawing/2010/main" val="0"/>
              </a:ext>
            </a:extLst>
          </a:blip>
          <a:srcRect t="3538" b="16946"/>
          <a:stretch/>
        </p:blipFill>
        <p:spPr bwMode="auto">
          <a:xfrm>
            <a:off x="114300" y="1255058"/>
            <a:ext cx="8915400" cy="423134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28600" y="5486399"/>
            <a:ext cx="4724400" cy="1129554"/>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Font typeface="Arial" pitchFamily="34" charset="0"/>
              <a:buNone/>
            </a:pPr>
            <a:r>
              <a:rPr lang="en-US" sz="2000" dirty="0" smtClean="0">
                <a:solidFill>
                  <a:schemeClr val="bg1"/>
                </a:solidFill>
              </a:rPr>
              <a:t>Experimental Ligand crystal (Yellow)</a:t>
            </a:r>
          </a:p>
          <a:p>
            <a:pPr marL="114300" indent="0">
              <a:buFont typeface="Arial" pitchFamily="34" charset="0"/>
              <a:buNone/>
            </a:pPr>
            <a:r>
              <a:rPr lang="en-US" sz="2000" dirty="0" err="1" smtClean="0">
                <a:solidFill>
                  <a:schemeClr val="bg1"/>
                </a:solidFill>
              </a:rPr>
              <a:t>Vina</a:t>
            </a:r>
            <a:r>
              <a:rPr lang="en-US" sz="2000" dirty="0" smtClean="0">
                <a:solidFill>
                  <a:schemeClr val="bg1"/>
                </a:solidFill>
              </a:rPr>
              <a:t> Docking (Red)</a:t>
            </a:r>
          </a:p>
          <a:p>
            <a:pPr marL="114300" indent="0">
              <a:buFont typeface="Arial" pitchFamily="34" charset="0"/>
              <a:buNone/>
            </a:pPr>
            <a:r>
              <a:rPr lang="en-US" sz="2000" dirty="0" smtClean="0">
                <a:solidFill>
                  <a:schemeClr val="bg1"/>
                </a:solidFill>
              </a:rPr>
              <a:t>AutoDock4.0 Docking (Pink)</a:t>
            </a:r>
            <a:endParaRPr lang="en-US" sz="2000" dirty="0">
              <a:solidFill>
                <a:schemeClr val="bg1"/>
              </a:solidFill>
            </a:endParaRPr>
          </a:p>
        </p:txBody>
      </p:sp>
    </p:spTree>
    <p:extLst>
      <p:ext uri="{BB962C8B-B14F-4D97-AF65-F5344CB8AC3E}">
        <p14:creationId xmlns:p14="http://schemas.microsoft.com/office/powerpoint/2010/main" val="2782205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098" name="Picture 2" descr="C:\Users\CAconnects\Desktop\Buschiazzo Structures\1MS9\1MS9\exp(y)vina(r)ad4(p).png"/>
          <p:cNvPicPr>
            <a:picLocks noChangeAspect="1" noChangeArrowheads="1"/>
          </p:cNvPicPr>
          <p:nvPr/>
        </p:nvPicPr>
        <p:blipFill rotWithShape="1">
          <a:blip r:embed="rId2">
            <a:extLst>
              <a:ext uri="{28A0092B-C50C-407E-A947-70E740481C1C}">
                <a14:useLocalDpi xmlns:a14="http://schemas.microsoft.com/office/drawing/2010/main" val="0"/>
              </a:ext>
            </a:extLst>
          </a:blip>
          <a:srcRect t="4845" b="17622"/>
          <a:stretch/>
        </p:blipFill>
        <p:spPr bwMode="auto">
          <a:xfrm>
            <a:off x="466" y="1255058"/>
            <a:ext cx="9143533" cy="423134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28600" y="150158"/>
            <a:ext cx="8686800" cy="11049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ctr">
              <a:buNone/>
            </a:pPr>
            <a:r>
              <a:rPr lang="en-US" sz="2800" b="1" dirty="0" smtClean="0">
                <a:solidFill>
                  <a:schemeClr val="bg1"/>
                </a:solidFill>
              </a:rPr>
              <a:t>1MS9 - </a:t>
            </a:r>
            <a:r>
              <a:rPr lang="en-US" sz="2800" b="1" dirty="0">
                <a:solidFill>
                  <a:schemeClr val="bg1"/>
                </a:solidFill>
              </a:rPr>
              <a:t>Triclinic form of Trypanosoma </a:t>
            </a:r>
            <a:r>
              <a:rPr lang="en-US" sz="2800" b="1" dirty="0" err="1">
                <a:solidFill>
                  <a:schemeClr val="bg1"/>
                </a:solidFill>
              </a:rPr>
              <a:t>cruzi</a:t>
            </a:r>
            <a:r>
              <a:rPr lang="en-US" sz="2800" b="1" dirty="0">
                <a:solidFill>
                  <a:schemeClr val="bg1"/>
                </a:solidFill>
              </a:rPr>
              <a:t> trans-</a:t>
            </a:r>
            <a:r>
              <a:rPr lang="en-US" sz="2800" b="1" dirty="0" err="1">
                <a:solidFill>
                  <a:schemeClr val="bg1"/>
                </a:solidFill>
              </a:rPr>
              <a:t>sialidase</a:t>
            </a:r>
            <a:r>
              <a:rPr lang="en-US" sz="2800" b="1" dirty="0">
                <a:solidFill>
                  <a:schemeClr val="bg1"/>
                </a:solidFill>
              </a:rPr>
              <a:t>, in complex with lactose</a:t>
            </a:r>
          </a:p>
        </p:txBody>
      </p:sp>
      <p:sp>
        <p:nvSpPr>
          <p:cNvPr id="7" name="Content Placeholder 2"/>
          <p:cNvSpPr txBox="1">
            <a:spLocks/>
          </p:cNvSpPr>
          <p:nvPr/>
        </p:nvSpPr>
        <p:spPr>
          <a:xfrm>
            <a:off x="228600" y="5486399"/>
            <a:ext cx="4724400" cy="1129554"/>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Font typeface="Arial" pitchFamily="34" charset="0"/>
              <a:buNone/>
            </a:pPr>
            <a:r>
              <a:rPr lang="en-US" sz="2000" dirty="0" smtClean="0">
                <a:solidFill>
                  <a:schemeClr val="bg1"/>
                </a:solidFill>
              </a:rPr>
              <a:t>Experimental Ligand crystal (Yellow)</a:t>
            </a:r>
          </a:p>
          <a:p>
            <a:pPr marL="114300" indent="0">
              <a:buFont typeface="Arial" pitchFamily="34" charset="0"/>
              <a:buNone/>
            </a:pPr>
            <a:r>
              <a:rPr lang="en-US" sz="2000" dirty="0" err="1" smtClean="0">
                <a:solidFill>
                  <a:schemeClr val="bg1"/>
                </a:solidFill>
              </a:rPr>
              <a:t>Vina</a:t>
            </a:r>
            <a:r>
              <a:rPr lang="en-US" sz="2000" dirty="0" smtClean="0">
                <a:solidFill>
                  <a:schemeClr val="bg1"/>
                </a:solidFill>
              </a:rPr>
              <a:t> Docking (Red)</a:t>
            </a:r>
          </a:p>
          <a:p>
            <a:pPr marL="114300" indent="0">
              <a:buFont typeface="Arial" pitchFamily="34" charset="0"/>
              <a:buNone/>
            </a:pPr>
            <a:r>
              <a:rPr lang="en-US" sz="2000" dirty="0" smtClean="0">
                <a:solidFill>
                  <a:schemeClr val="bg1"/>
                </a:solidFill>
              </a:rPr>
              <a:t>AutoDock4.0 Docking (Pink)</a:t>
            </a:r>
            <a:endParaRPr lang="en-US" sz="2000" dirty="0">
              <a:solidFill>
                <a:schemeClr val="bg1"/>
              </a:solidFill>
            </a:endParaRPr>
          </a:p>
        </p:txBody>
      </p:sp>
    </p:spTree>
    <p:extLst>
      <p:ext uri="{BB962C8B-B14F-4D97-AF65-F5344CB8AC3E}">
        <p14:creationId xmlns:p14="http://schemas.microsoft.com/office/powerpoint/2010/main" val="2727011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1S0J</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best structures were used for docking:</a:t>
            </a:r>
          </a:p>
          <a:p>
            <a:r>
              <a:rPr lang="en-US" dirty="0" smtClean="0"/>
              <a:t>Top Ranking binding energies, 1S0J:</a:t>
            </a:r>
          </a:p>
          <a:p>
            <a:r>
              <a:rPr lang="en-US" dirty="0" smtClean="0"/>
              <a:t>-----------------------------------------------------------------------------------------</a:t>
            </a:r>
            <a:endParaRPr lang="en-US" dirty="0"/>
          </a:p>
          <a:p>
            <a:r>
              <a:rPr lang="en-US" dirty="0"/>
              <a:t>Rank	   File Name			</a:t>
            </a:r>
            <a:r>
              <a:rPr lang="en-US" dirty="0" smtClean="0"/>
              <a:t>Binding Affinity kcal/</a:t>
            </a:r>
            <a:r>
              <a:rPr lang="en-US" dirty="0" err="1" smtClean="0"/>
              <a:t>mol</a:t>
            </a:r>
            <a:endParaRPr lang="en-US" dirty="0"/>
          </a:p>
          <a:p>
            <a:r>
              <a:rPr lang="en-US" dirty="0" smtClean="0"/>
              <a:t>-----------------------------------------------------------------------------------------</a:t>
            </a:r>
            <a:endParaRPr lang="en-US" dirty="0"/>
          </a:p>
          <a:p>
            <a:r>
              <a:rPr lang="en-US" dirty="0"/>
              <a:t>1          TPD.71184833541_out.pdbqt             </a:t>
            </a:r>
            <a:r>
              <a:rPr lang="en-US" dirty="0" smtClean="0"/>
              <a:t>	-</a:t>
            </a:r>
            <a:r>
              <a:rPr lang="en-US" dirty="0"/>
              <a:t>13.6</a:t>
            </a:r>
          </a:p>
          <a:p>
            <a:r>
              <a:rPr lang="en-US" dirty="0"/>
              <a:t>2          TPD.91185766573_out.pdbqt             </a:t>
            </a:r>
            <a:r>
              <a:rPr lang="en-US" dirty="0" smtClean="0"/>
              <a:t>	-</a:t>
            </a:r>
            <a:r>
              <a:rPr lang="en-US" dirty="0"/>
              <a:t>12.6</a:t>
            </a:r>
          </a:p>
          <a:p>
            <a:r>
              <a:rPr lang="en-US" dirty="0"/>
              <a:t>3          TPD.281010096476_out.pdbqt              </a:t>
            </a:r>
            <a:r>
              <a:rPr lang="en-US" dirty="0" smtClean="0"/>
              <a:t>	-</a:t>
            </a:r>
            <a:r>
              <a:rPr lang="en-US" dirty="0"/>
              <a:t>12.3</a:t>
            </a:r>
          </a:p>
          <a:p>
            <a:r>
              <a:rPr lang="en-US" dirty="0"/>
              <a:t>4          TPD.281011317462_out.pdbqt         </a:t>
            </a:r>
            <a:r>
              <a:rPr lang="en-US" dirty="0" smtClean="0"/>
              <a:t>	-</a:t>
            </a:r>
            <a:r>
              <a:rPr lang="en-US" dirty="0"/>
              <a:t>12.3</a:t>
            </a:r>
          </a:p>
          <a:p>
            <a:r>
              <a:rPr lang="en-US" dirty="0"/>
              <a:t>5          TPD.71184834376_out.pdbqt               </a:t>
            </a:r>
            <a:r>
              <a:rPr lang="en-US" dirty="0" smtClean="0"/>
              <a:t>	-</a:t>
            </a:r>
            <a:r>
              <a:rPr lang="en-US" dirty="0"/>
              <a:t>12.2</a:t>
            </a:r>
          </a:p>
          <a:p>
            <a:r>
              <a:rPr lang="en-US" dirty="0"/>
              <a:t>6          TPD.281010461515_out.pdbqt              </a:t>
            </a:r>
            <a:r>
              <a:rPr lang="en-US" dirty="0" smtClean="0"/>
              <a:t>	-</a:t>
            </a:r>
            <a:r>
              <a:rPr lang="en-US" dirty="0"/>
              <a:t>12.1</a:t>
            </a:r>
          </a:p>
          <a:p>
            <a:r>
              <a:rPr lang="en-US" dirty="0"/>
              <a:t>7          TPD.91186211040_out.pdbqt               </a:t>
            </a:r>
            <a:r>
              <a:rPr lang="en-US" dirty="0" smtClean="0"/>
              <a:t>	-</a:t>
            </a:r>
            <a:r>
              <a:rPr lang="en-US" dirty="0"/>
              <a:t>12.1</a:t>
            </a:r>
          </a:p>
          <a:p>
            <a:r>
              <a:rPr lang="en-US" dirty="0"/>
              <a:t>8          TPD.101185345882_out.pdbqt              </a:t>
            </a:r>
            <a:r>
              <a:rPr lang="en-US" dirty="0" smtClean="0"/>
              <a:t>	-</a:t>
            </a:r>
            <a:r>
              <a:rPr lang="en-US" dirty="0"/>
              <a:t>12.0</a:t>
            </a:r>
          </a:p>
          <a:p>
            <a:r>
              <a:rPr lang="en-US" dirty="0"/>
              <a:t>9          TPD.281011318172_out.pdbqt              </a:t>
            </a:r>
            <a:r>
              <a:rPr lang="en-US" dirty="0" smtClean="0"/>
              <a:t>	-</a:t>
            </a:r>
            <a:r>
              <a:rPr lang="en-US" dirty="0"/>
              <a:t>12.0</a:t>
            </a:r>
          </a:p>
          <a:p>
            <a:r>
              <a:rPr lang="en-US" dirty="0"/>
              <a:t>10     </a:t>
            </a:r>
            <a:r>
              <a:rPr lang="en-US" dirty="0" smtClean="0"/>
              <a:t>   </a:t>
            </a:r>
            <a:r>
              <a:rPr lang="en-US" dirty="0"/>
              <a:t>TPD.281011317061_out.pdbqt              </a:t>
            </a:r>
            <a:r>
              <a:rPr lang="en-US" dirty="0" smtClean="0"/>
              <a:t>	-</a:t>
            </a:r>
            <a:r>
              <a:rPr lang="en-US" dirty="0"/>
              <a:t>11.8</a:t>
            </a:r>
          </a:p>
        </p:txBody>
      </p:sp>
    </p:spTree>
    <p:extLst>
      <p:ext uri="{BB962C8B-B14F-4D97-AF65-F5344CB8AC3E}">
        <p14:creationId xmlns:p14="http://schemas.microsoft.com/office/powerpoint/2010/main" val="1821970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7620000" cy="1143000"/>
          </a:xfrm>
        </p:spPr>
        <p:txBody>
          <a:bodyPr/>
          <a:lstStyle/>
          <a:p>
            <a:r>
              <a:rPr lang="en-US" dirty="0" smtClean="0"/>
              <a:t>Results – 1MS8</a:t>
            </a:r>
            <a:endParaRPr lang="en-US" dirty="0"/>
          </a:p>
        </p:txBody>
      </p:sp>
      <p:sp>
        <p:nvSpPr>
          <p:cNvPr id="7" name="Content Placeholder 2"/>
          <p:cNvSpPr>
            <a:spLocks noGrp="1"/>
          </p:cNvSpPr>
          <p:nvPr>
            <p:ph idx="1"/>
          </p:nvPr>
        </p:nvSpPr>
        <p:spPr>
          <a:xfrm>
            <a:off x="457200" y="1600200"/>
            <a:ext cx="7620000" cy="4800600"/>
          </a:xfrm>
        </p:spPr>
        <p:txBody>
          <a:bodyPr>
            <a:normAutofit fontScale="92500" lnSpcReduction="20000"/>
          </a:bodyPr>
          <a:lstStyle/>
          <a:p>
            <a:r>
              <a:rPr lang="en-US" dirty="0" smtClean="0"/>
              <a:t>The best structures were used for docking:</a:t>
            </a:r>
          </a:p>
          <a:p>
            <a:r>
              <a:rPr lang="en-US" dirty="0" smtClean="0"/>
              <a:t>Top Ranking binding energies, 1MS8:</a:t>
            </a:r>
          </a:p>
          <a:p>
            <a:r>
              <a:rPr lang="en-US" dirty="0" smtClean="0"/>
              <a:t>-----------------------------------------------------------------------------------------</a:t>
            </a:r>
            <a:endParaRPr lang="en-US" dirty="0"/>
          </a:p>
          <a:p>
            <a:r>
              <a:rPr lang="en-US" dirty="0"/>
              <a:t>Rank	   File Name			</a:t>
            </a:r>
            <a:r>
              <a:rPr lang="en-US" dirty="0" smtClean="0"/>
              <a:t>Binding Affinity kcal/</a:t>
            </a:r>
            <a:r>
              <a:rPr lang="en-US" dirty="0" err="1" smtClean="0"/>
              <a:t>mol</a:t>
            </a:r>
            <a:endParaRPr lang="en-US" dirty="0"/>
          </a:p>
          <a:p>
            <a:r>
              <a:rPr lang="en-US" dirty="0" smtClean="0"/>
              <a:t>-----------------------------------------------------------------------------------------</a:t>
            </a:r>
          </a:p>
          <a:p>
            <a:r>
              <a:rPr lang="en-US" dirty="0" smtClean="0"/>
              <a:t>1          </a:t>
            </a:r>
            <a:r>
              <a:rPr lang="en-US" dirty="0"/>
              <a:t>TPD.91185766573_out.pdbqt               </a:t>
            </a:r>
            <a:r>
              <a:rPr lang="en-US" dirty="0" smtClean="0"/>
              <a:t>	-</a:t>
            </a:r>
            <a:r>
              <a:rPr lang="en-US" dirty="0"/>
              <a:t>14.4</a:t>
            </a:r>
          </a:p>
          <a:p>
            <a:r>
              <a:rPr lang="en-US" dirty="0"/>
              <a:t>2          TPD.281010096476_out.pdbqt              </a:t>
            </a:r>
            <a:r>
              <a:rPr lang="en-US" dirty="0" smtClean="0"/>
              <a:t>	-</a:t>
            </a:r>
            <a:r>
              <a:rPr lang="en-US" dirty="0"/>
              <a:t>13.8</a:t>
            </a:r>
          </a:p>
          <a:p>
            <a:r>
              <a:rPr lang="en-US" dirty="0"/>
              <a:t>3          TPD.71184833541_out.pdbqt               </a:t>
            </a:r>
            <a:r>
              <a:rPr lang="en-US" dirty="0" smtClean="0"/>
              <a:t>	-</a:t>
            </a:r>
            <a:r>
              <a:rPr lang="en-US" dirty="0"/>
              <a:t>12.7</a:t>
            </a:r>
          </a:p>
          <a:p>
            <a:r>
              <a:rPr lang="en-US" dirty="0"/>
              <a:t>4          TPD.281011409415_out.pdbqt              </a:t>
            </a:r>
            <a:r>
              <a:rPr lang="en-US" dirty="0" smtClean="0"/>
              <a:t>	-</a:t>
            </a:r>
            <a:r>
              <a:rPr lang="en-US" dirty="0"/>
              <a:t>12.4</a:t>
            </a:r>
          </a:p>
          <a:p>
            <a:r>
              <a:rPr lang="en-US" dirty="0"/>
              <a:t>5          TPD.281011409716_out.pdbqt              </a:t>
            </a:r>
            <a:r>
              <a:rPr lang="en-US" dirty="0" smtClean="0"/>
              <a:t>	-</a:t>
            </a:r>
            <a:r>
              <a:rPr lang="en-US" dirty="0"/>
              <a:t>12.4</a:t>
            </a:r>
          </a:p>
          <a:p>
            <a:r>
              <a:rPr lang="en-US" dirty="0"/>
              <a:t>6          TPD.71184834376_out.pdbqt               </a:t>
            </a:r>
            <a:r>
              <a:rPr lang="en-US" dirty="0" smtClean="0"/>
              <a:t>	-</a:t>
            </a:r>
            <a:r>
              <a:rPr lang="en-US" dirty="0"/>
              <a:t>12.3</a:t>
            </a:r>
          </a:p>
          <a:p>
            <a:r>
              <a:rPr lang="en-US" dirty="0"/>
              <a:t>7          TPD.91186211040_out.pdbqt               </a:t>
            </a:r>
            <a:r>
              <a:rPr lang="en-US" dirty="0" smtClean="0"/>
              <a:t>	-</a:t>
            </a:r>
            <a:r>
              <a:rPr lang="en-US" dirty="0"/>
              <a:t>11.7</a:t>
            </a:r>
          </a:p>
          <a:p>
            <a:r>
              <a:rPr lang="en-US" dirty="0"/>
              <a:t>8          TPD.281011297903_out.pdbqt              </a:t>
            </a:r>
            <a:r>
              <a:rPr lang="en-US" dirty="0" smtClean="0"/>
              <a:t>	-</a:t>
            </a:r>
            <a:r>
              <a:rPr lang="en-US" dirty="0"/>
              <a:t>11.6</a:t>
            </a:r>
          </a:p>
          <a:p>
            <a:r>
              <a:rPr lang="en-US" dirty="0"/>
              <a:t>9          TPD.281011398209_out.pdbqt              </a:t>
            </a:r>
            <a:r>
              <a:rPr lang="en-US" dirty="0" smtClean="0"/>
              <a:t>	-</a:t>
            </a:r>
            <a:r>
              <a:rPr lang="en-US" dirty="0"/>
              <a:t>11.6</a:t>
            </a:r>
          </a:p>
          <a:p>
            <a:r>
              <a:rPr lang="en-US" dirty="0"/>
              <a:t>10        </a:t>
            </a:r>
            <a:r>
              <a:rPr lang="en-US" dirty="0" smtClean="0"/>
              <a:t>TPD.281011399613_out.pdbqt              	-</a:t>
            </a:r>
            <a:r>
              <a:rPr lang="en-US" dirty="0"/>
              <a:t>11.6</a:t>
            </a:r>
          </a:p>
        </p:txBody>
      </p:sp>
    </p:spTree>
    <p:extLst>
      <p:ext uri="{BB962C8B-B14F-4D97-AF65-F5344CB8AC3E}">
        <p14:creationId xmlns:p14="http://schemas.microsoft.com/office/powerpoint/2010/main" val="365399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175</TotalTime>
  <Words>793</Words>
  <Application>Microsoft Office PowerPoint</Application>
  <PresentationFormat>On-screen Show (4:3)</PresentationFormat>
  <Paragraphs>232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Adjacency</vt:lpstr>
      <vt:lpstr>Trans-Sialidase’s Role in Chronic Chagas Disease, and it’s Potential for Infection Inhibition by Employing Natural Products </vt:lpstr>
      <vt:lpstr>Research Proposal</vt:lpstr>
      <vt:lpstr>Methodology</vt:lpstr>
      <vt:lpstr>Data Collected from PDB Analysis</vt:lpstr>
      <vt:lpstr>PowerPoint Presentation</vt:lpstr>
      <vt:lpstr>PowerPoint Presentation</vt:lpstr>
      <vt:lpstr>PowerPoint Presentation</vt:lpstr>
      <vt:lpstr>Results – 1S0J</vt:lpstr>
      <vt:lpstr>Results – 1MS8</vt:lpstr>
      <vt:lpstr>Results – 1MS9</vt:lpstr>
      <vt:lpstr>Top 3 Results</vt:lpstr>
      <vt:lpstr>Dihalenaquinolide A</vt:lpstr>
      <vt:lpstr>PowerPoint Presentation</vt:lpstr>
      <vt:lpstr>PowerPoint Presentation</vt:lpstr>
      <vt:lpstr>(+)-Ovigeridimerin</vt:lpstr>
      <vt:lpstr>PowerPoint Presentation</vt:lpstr>
      <vt:lpstr>PowerPoint Presentation</vt:lpstr>
      <vt:lpstr>Bisisodiospyrin</vt:lpstr>
      <vt:lpstr>PowerPoint Presentation</vt:lpstr>
      <vt:lpstr>PowerPoint Presentation</vt:lpstr>
      <vt:lpstr>Cultural Fun</vt:lpstr>
      <vt:lpstr>Wo ai Taiwan</vt:lpstr>
      <vt:lpstr>I Would Like to Extend a Thanks to...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Chronic Chagas Disease and Potential Natural Products</dc:title>
  <dc:creator>CAconnects</dc:creator>
  <cp:lastModifiedBy>CAconnects</cp:lastModifiedBy>
  <cp:revision>20</cp:revision>
  <dcterms:created xsi:type="dcterms:W3CDTF">2013-06-26T14:21:18Z</dcterms:created>
  <dcterms:modified xsi:type="dcterms:W3CDTF">2013-08-22T06:52:39Z</dcterms:modified>
</cp:coreProperties>
</file>